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4"/>
  </p:notesMasterIdLst>
  <p:sldIdLst>
    <p:sldId id="265" r:id="rId2"/>
    <p:sldId id="257" r:id="rId3"/>
    <p:sldId id="258" r:id="rId4"/>
    <p:sldId id="266" r:id="rId5"/>
    <p:sldId id="268" r:id="rId6"/>
    <p:sldId id="261" r:id="rId7"/>
    <p:sldId id="271" r:id="rId8"/>
    <p:sldId id="272" r:id="rId9"/>
    <p:sldId id="276" r:id="rId10"/>
    <p:sldId id="273" r:id="rId11"/>
    <p:sldId id="275" r:id="rId12"/>
    <p:sldId id="274" r:id="rId1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190649"/>
    <a:srgbClr val="512BD4"/>
    <a:srgbClr val="B9AAEE"/>
    <a:srgbClr val="FAFAFA"/>
    <a:srgbClr val="1F1F1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598" autoAdjust="0"/>
    <p:restoredTop sz="61564" autoAdjust="0"/>
  </p:normalViewPr>
  <p:slideViewPr>
    <p:cSldViewPr snapToGrid="0">
      <p:cViewPr varScale="1">
        <p:scale>
          <a:sx n="68" d="100"/>
          <a:sy n="68" d="100"/>
        </p:scale>
        <p:origin x="2196" y="4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19" Type="http://schemas.microsoft.com/office/2016/11/relationships/changesInfo" Target="changesInfos/changesInfo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Marwa El-Dafrawy" userId="b2744806-0220-40a7-8bb7-7adddcb2a1ec" providerId="ADAL" clId="{CB534A2B-1253-4B3C-B94D-5F22905F9891}"/>
    <pc:docChg chg="undo custSel addSld delSld modSld sldOrd">
      <pc:chgData name="Marwa El-Dafrawy" userId="b2744806-0220-40a7-8bb7-7adddcb2a1ec" providerId="ADAL" clId="{CB534A2B-1253-4B3C-B94D-5F22905F9891}" dt="2022-11-08T23:24:08.340" v="2029" actId="20577"/>
      <pc:docMkLst>
        <pc:docMk/>
      </pc:docMkLst>
      <pc:sldChg chg="modSp mod">
        <pc:chgData name="Marwa El-Dafrawy" userId="b2744806-0220-40a7-8bb7-7adddcb2a1ec" providerId="ADAL" clId="{CB534A2B-1253-4B3C-B94D-5F22905F9891}" dt="2022-11-08T20:02:09.327" v="865" actId="20577"/>
        <pc:sldMkLst>
          <pc:docMk/>
          <pc:sldMk cId="2669783093" sldId="258"/>
        </pc:sldMkLst>
        <pc:spChg chg="mod">
          <ac:chgData name="Marwa El-Dafrawy" userId="b2744806-0220-40a7-8bb7-7adddcb2a1ec" providerId="ADAL" clId="{CB534A2B-1253-4B3C-B94D-5F22905F9891}" dt="2022-11-08T20:02:09.327" v="865" actId="20577"/>
          <ac:spMkLst>
            <pc:docMk/>
            <pc:sldMk cId="2669783093" sldId="258"/>
            <ac:spMk id="3" creationId="{0A8E0072-F383-D287-F6BE-296479C9CF20}"/>
          </ac:spMkLst>
        </pc:spChg>
      </pc:sldChg>
      <pc:sldChg chg="modNotesTx">
        <pc:chgData name="Marwa El-Dafrawy" userId="b2744806-0220-40a7-8bb7-7adddcb2a1ec" providerId="ADAL" clId="{CB534A2B-1253-4B3C-B94D-5F22905F9891}" dt="2022-11-08T15:36:06.281" v="368" actId="20577"/>
        <pc:sldMkLst>
          <pc:docMk/>
          <pc:sldMk cId="3790377926" sldId="261"/>
        </pc:sldMkLst>
      </pc:sldChg>
      <pc:sldChg chg="modSp mod">
        <pc:chgData name="Marwa El-Dafrawy" userId="b2744806-0220-40a7-8bb7-7adddcb2a1ec" providerId="ADAL" clId="{CB534A2B-1253-4B3C-B94D-5F22905F9891}" dt="2022-11-08T15:08:28.020" v="349" actId="20577"/>
        <pc:sldMkLst>
          <pc:docMk/>
          <pc:sldMk cId="645746628" sldId="266"/>
        </pc:sldMkLst>
        <pc:spChg chg="mod">
          <ac:chgData name="Marwa El-Dafrawy" userId="b2744806-0220-40a7-8bb7-7adddcb2a1ec" providerId="ADAL" clId="{CB534A2B-1253-4B3C-B94D-5F22905F9891}" dt="2022-11-08T15:08:28.020" v="349" actId="20577"/>
          <ac:spMkLst>
            <pc:docMk/>
            <pc:sldMk cId="645746628" sldId="266"/>
            <ac:spMk id="3" creationId="{7FB3226D-7D80-408D-0142-31BE03F9E416}"/>
          </ac:spMkLst>
        </pc:spChg>
      </pc:sldChg>
      <pc:sldChg chg="modSp mod modNotesTx">
        <pc:chgData name="Marwa El-Dafrawy" userId="b2744806-0220-40a7-8bb7-7adddcb2a1ec" providerId="ADAL" clId="{CB534A2B-1253-4B3C-B94D-5F22905F9891}" dt="2022-11-08T20:05:47.653" v="872" actId="20577"/>
        <pc:sldMkLst>
          <pc:docMk/>
          <pc:sldMk cId="742382758" sldId="268"/>
        </pc:sldMkLst>
        <pc:spChg chg="mod">
          <ac:chgData name="Marwa El-Dafrawy" userId="b2744806-0220-40a7-8bb7-7adddcb2a1ec" providerId="ADAL" clId="{CB534A2B-1253-4B3C-B94D-5F22905F9891}" dt="2022-11-08T20:01:05.672" v="860" actId="20577"/>
          <ac:spMkLst>
            <pc:docMk/>
            <pc:sldMk cId="742382758" sldId="268"/>
            <ac:spMk id="3" creationId="{03AD0A81-A69D-A127-9778-399DA17140E9}"/>
          </ac:spMkLst>
        </pc:spChg>
      </pc:sldChg>
      <pc:sldChg chg="modNotesTx">
        <pc:chgData name="Marwa El-Dafrawy" userId="b2744806-0220-40a7-8bb7-7adddcb2a1ec" providerId="ADAL" clId="{CB534A2B-1253-4B3C-B94D-5F22905F9891}" dt="2022-11-08T15:37:37.443" v="395" actId="20577"/>
        <pc:sldMkLst>
          <pc:docMk/>
          <pc:sldMk cId="2491879970" sldId="271"/>
        </pc:sldMkLst>
      </pc:sldChg>
      <pc:sldChg chg="modNotesTx">
        <pc:chgData name="Marwa El-Dafrawy" userId="b2744806-0220-40a7-8bb7-7adddcb2a1ec" providerId="ADAL" clId="{CB534A2B-1253-4B3C-B94D-5F22905F9891}" dt="2022-11-08T18:57:45.148" v="787" actId="20577"/>
        <pc:sldMkLst>
          <pc:docMk/>
          <pc:sldMk cId="2570401633" sldId="273"/>
        </pc:sldMkLst>
      </pc:sldChg>
      <pc:sldChg chg="addSp delSp modSp mod modNotesTx">
        <pc:chgData name="Marwa El-Dafrawy" userId="b2744806-0220-40a7-8bb7-7adddcb2a1ec" providerId="ADAL" clId="{CB534A2B-1253-4B3C-B94D-5F22905F9891}" dt="2022-11-08T23:17:43.774" v="1969" actId="20577"/>
        <pc:sldMkLst>
          <pc:docMk/>
          <pc:sldMk cId="2902384459" sldId="274"/>
        </pc:sldMkLst>
        <pc:picChg chg="add del mod">
          <ac:chgData name="Marwa El-Dafrawy" userId="b2744806-0220-40a7-8bb7-7adddcb2a1ec" providerId="ADAL" clId="{CB534A2B-1253-4B3C-B94D-5F22905F9891}" dt="2022-11-08T06:09:14.934" v="5" actId="478"/>
          <ac:picMkLst>
            <pc:docMk/>
            <pc:sldMk cId="2902384459" sldId="274"/>
            <ac:picMk id="5" creationId="{E5706951-0E22-B8BA-4282-342880070266}"/>
          </ac:picMkLst>
        </pc:picChg>
        <pc:picChg chg="add del mod">
          <ac:chgData name="Marwa El-Dafrawy" userId="b2744806-0220-40a7-8bb7-7adddcb2a1ec" providerId="ADAL" clId="{CB534A2B-1253-4B3C-B94D-5F22905F9891}" dt="2022-11-08T06:13:19.385" v="16" actId="22"/>
          <ac:picMkLst>
            <pc:docMk/>
            <pc:sldMk cId="2902384459" sldId="274"/>
            <ac:picMk id="7" creationId="{136A5F2D-E4A1-DE71-3158-BA83D1B8906F}"/>
          </ac:picMkLst>
        </pc:picChg>
      </pc:sldChg>
      <pc:sldChg chg="modSp mod modNotesTx">
        <pc:chgData name="Marwa El-Dafrawy" userId="b2744806-0220-40a7-8bb7-7adddcb2a1ec" providerId="ADAL" clId="{CB534A2B-1253-4B3C-B94D-5F22905F9891}" dt="2022-11-08T23:24:08.340" v="2029" actId="20577"/>
        <pc:sldMkLst>
          <pc:docMk/>
          <pc:sldMk cId="1616969309" sldId="275"/>
        </pc:sldMkLst>
        <pc:spChg chg="mod">
          <ac:chgData name="Marwa El-Dafrawy" userId="b2744806-0220-40a7-8bb7-7adddcb2a1ec" providerId="ADAL" clId="{CB534A2B-1253-4B3C-B94D-5F22905F9891}" dt="2022-11-08T06:22:57.124" v="165" actId="20577"/>
          <ac:spMkLst>
            <pc:docMk/>
            <pc:sldMk cId="1616969309" sldId="275"/>
            <ac:spMk id="2" creationId="{3BEEB09E-558E-6A14-E833-BF1D194E71A1}"/>
          </ac:spMkLst>
        </pc:spChg>
        <pc:spChg chg="mod">
          <ac:chgData name="Marwa El-Dafrawy" userId="b2744806-0220-40a7-8bb7-7adddcb2a1ec" providerId="ADAL" clId="{CB534A2B-1253-4B3C-B94D-5F22905F9891}" dt="2022-11-08T20:29:46.275" v="1668" actId="20577"/>
          <ac:spMkLst>
            <pc:docMk/>
            <pc:sldMk cId="1616969309" sldId="275"/>
            <ac:spMk id="3" creationId="{3EA4B3A2-40B5-546A-82FD-60D59DBE878B}"/>
          </ac:spMkLst>
        </pc:spChg>
      </pc:sldChg>
      <pc:sldChg chg="addSp delSp modSp new mod ord modNotesTx">
        <pc:chgData name="Marwa El-Dafrawy" userId="b2744806-0220-40a7-8bb7-7adddcb2a1ec" providerId="ADAL" clId="{CB534A2B-1253-4B3C-B94D-5F22905F9891}" dt="2022-11-08T20:18:41.837" v="1545" actId="20577"/>
        <pc:sldMkLst>
          <pc:docMk/>
          <pc:sldMk cId="878396272" sldId="276"/>
        </pc:sldMkLst>
        <pc:spChg chg="del">
          <ac:chgData name="Marwa El-Dafrawy" userId="b2744806-0220-40a7-8bb7-7adddcb2a1ec" providerId="ADAL" clId="{CB534A2B-1253-4B3C-B94D-5F22905F9891}" dt="2022-11-08T06:13:37.717" v="18" actId="22"/>
          <ac:spMkLst>
            <pc:docMk/>
            <pc:sldMk cId="878396272" sldId="276"/>
            <ac:spMk id="3" creationId="{BD6409AC-3BF4-099A-BB43-5702F67F346B}"/>
          </ac:spMkLst>
        </pc:spChg>
        <pc:spChg chg="add mod">
          <ac:chgData name="Marwa El-Dafrawy" userId="b2744806-0220-40a7-8bb7-7adddcb2a1ec" providerId="ADAL" clId="{CB534A2B-1253-4B3C-B94D-5F22905F9891}" dt="2022-11-08T06:20:32.717" v="23" actId="478"/>
          <ac:spMkLst>
            <pc:docMk/>
            <pc:sldMk cId="878396272" sldId="276"/>
            <ac:spMk id="7" creationId="{34338BE6-460C-43C8-F931-E5F90B802D67}"/>
          </ac:spMkLst>
        </pc:spChg>
        <pc:picChg chg="add del mod ord">
          <ac:chgData name="Marwa El-Dafrawy" userId="b2744806-0220-40a7-8bb7-7adddcb2a1ec" providerId="ADAL" clId="{CB534A2B-1253-4B3C-B94D-5F22905F9891}" dt="2022-11-08T06:20:32.717" v="23" actId="478"/>
          <ac:picMkLst>
            <pc:docMk/>
            <pc:sldMk cId="878396272" sldId="276"/>
            <ac:picMk id="5" creationId="{0EC82CA5-B122-BB25-0799-367321E21DCC}"/>
          </ac:picMkLst>
        </pc:picChg>
        <pc:picChg chg="add mod">
          <ac:chgData name="Marwa El-Dafrawy" userId="b2744806-0220-40a7-8bb7-7adddcb2a1ec" providerId="ADAL" clId="{CB534A2B-1253-4B3C-B94D-5F22905F9891}" dt="2022-11-08T06:20:52.845" v="28" actId="14100"/>
          <ac:picMkLst>
            <pc:docMk/>
            <pc:sldMk cId="878396272" sldId="276"/>
            <ac:picMk id="9" creationId="{B0F72FA1-9707-72BF-854A-69AC8D94A27C}"/>
          </ac:picMkLst>
        </pc:picChg>
      </pc:sldChg>
      <pc:sldChg chg="addSp new del mod">
        <pc:chgData name="Marwa El-Dafrawy" userId="b2744806-0220-40a7-8bb7-7adddcb2a1ec" providerId="ADAL" clId="{CB534A2B-1253-4B3C-B94D-5F22905F9891}" dt="2022-11-08T06:12:04.675" v="10" actId="2696"/>
        <pc:sldMkLst>
          <pc:docMk/>
          <pc:sldMk cId="1553798745" sldId="276"/>
        </pc:sldMkLst>
        <pc:picChg chg="add">
          <ac:chgData name="Marwa El-Dafrawy" userId="b2744806-0220-40a7-8bb7-7adddcb2a1ec" providerId="ADAL" clId="{CB534A2B-1253-4B3C-B94D-5F22905F9891}" dt="2022-11-08T06:10:07.969" v="7" actId="22"/>
          <ac:picMkLst>
            <pc:docMk/>
            <pc:sldMk cId="1553798745" sldId="276"/>
            <ac:picMk id="5" creationId="{AF885029-D62E-AB30-7725-5E08D0CB9253}"/>
          </ac:picMkLst>
        </pc:picChg>
        <pc:picChg chg="add">
          <ac:chgData name="Marwa El-Dafrawy" userId="b2744806-0220-40a7-8bb7-7adddcb2a1ec" providerId="ADAL" clId="{CB534A2B-1253-4B3C-B94D-5F22905F9891}" dt="2022-11-08T06:11:36.290" v="8" actId="22"/>
          <ac:picMkLst>
            <pc:docMk/>
            <pc:sldMk cId="1553798745" sldId="276"/>
            <ac:picMk id="7" creationId="{7897A59D-AFB2-3AE2-1FEF-44E483561377}"/>
          </ac:picMkLst>
        </pc:picChg>
        <pc:picChg chg="add">
          <ac:chgData name="Marwa El-Dafrawy" userId="b2744806-0220-40a7-8bb7-7adddcb2a1ec" providerId="ADAL" clId="{CB534A2B-1253-4B3C-B94D-5F22905F9891}" dt="2022-11-08T06:11:47.343" v="9" actId="22"/>
          <ac:picMkLst>
            <pc:docMk/>
            <pc:sldMk cId="1553798745" sldId="276"/>
            <ac:picMk id="9" creationId="{02B3CDE3-AC67-DD4E-54E7-420AE04C109B}"/>
          </ac:picMkLst>
        </pc:picChg>
      </pc:sldChg>
      <pc:sldChg chg="addSp del mod">
        <pc:chgData name="Marwa El-Dafrawy" userId="b2744806-0220-40a7-8bb7-7adddcb2a1ec" providerId="ADAL" clId="{CB534A2B-1253-4B3C-B94D-5F22905F9891}" dt="2022-11-08T06:08:46.683" v="2" actId="2696"/>
        <pc:sldMkLst>
          <pc:docMk/>
          <pc:sldMk cId="3029125710" sldId="276"/>
        </pc:sldMkLst>
        <pc:picChg chg="add">
          <ac:chgData name="Marwa El-Dafrawy" userId="b2744806-0220-40a7-8bb7-7adddcb2a1ec" providerId="ADAL" clId="{CB534A2B-1253-4B3C-B94D-5F22905F9891}" dt="2022-11-08T06:08:21.569" v="0" actId="22"/>
          <ac:picMkLst>
            <pc:docMk/>
            <pc:sldMk cId="3029125710" sldId="276"/>
            <ac:picMk id="5" creationId="{4E689146-235C-1B8D-0245-FE173CFFEF07}"/>
          </ac:picMkLst>
        </pc:picChg>
        <pc:picChg chg="add">
          <ac:chgData name="Marwa El-Dafrawy" userId="b2744806-0220-40a7-8bb7-7adddcb2a1ec" providerId="ADAL" clId="{CB534A2B-1253-4B3C-B94D-5F22905F9891}" dt="2022-11-08T06:08:38.599" v="1" actId="22"/>
          <ac:picMkLst>
            <pc:docMk/>
            <pc:sldMk cId="3029125710" sldId="276"/>
            <ac:picMk id="7" creationId="{F5C630B0-028C-614D-F4F1-4182CAC91115}"/>
          </ac:picMkLst>
        </pc:picChg>
      </pc:sldChg>
    </pc:docChg>
  </pc:docChgLst>
</pc:chgInfo>
</file>

<file path=ppt/media/image1.png>
</file>

<file path=ppt/media/image10.png>
</file>

<file path=ppt/media/image11.png>
</file>

<file path=ppt/media/image12.png>
</file>

<file path=ppt/media/image13.svg>
</file>

<file path=ppt/media/image2.png>
</file>

<file path=ppt/media/image3.png>
</file>

<file path=ppt/media/image4.png>
</file>

<file path=ppt/media/image5.png>
</file>

<file path=ppt/media/image6.sv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14A06D8-0B85-4276-97BA-44A50102FA2A}" type="datetimeFigureOut">
              <a:rPr lang="en-US" smtClean="0"/>
              <a:t>11/17/2022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80619F3-41A4-4033-ABF6-2B245E7146B3}" type="slidenum">
              <a:rPr lang="en-US" smtClean="0"/>
              <a:t>‹#›</a:t>
            </a:fld>
            <a:endParaRPr lang="en-US"/>
          </a:p>
        </p:txBody>
      </p:sp>
    </p:spTree>
    <p:extLst>
      <p:ext uri="{BB962C8B-B14F-4D97-AF65-F5344CB8AC3E}">
        <p14:creationId xmlns:p14="http://schemas.microsoft.com/office/powerpoint/2010/main" val="28198769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3" Type="http://schemas.openxmlformats.org/officeDocument/2006/relationships/hyperlink" Target="http://www.codedigest.com/quick-start/5/learn-kestrel-webserver-in-10-minutes" TargetMode="External"/><Relationship Id="rId2" Type="http://schemas.openxmlformats.org/officeDocument/2006/relationships/slide" Target="../slides/slide4.xml"/><Relationship Id="rId1" Type="http://schemas.openxmlformats.org/officeDocument/2006/relationships/notesMaster" Target="../notesMasters/notesMaster1.xml"/><Relationship Id="rId5" Type="http://schemas.openxmlformats.org/officeDocument/2006/relationships/hyperlink" Target="https://datatracker.ietf.org/doc/html/draft-ietf-quic-transport-34" TargetMode="External"/><Relationship Id="rId4" Type="http://schemas.openxmlformats.org/officeDocument/2006/relationships/hyperlink" Target="https://datatracker.ietf.org/doc/rfc9114/" TargetMode="Externa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80619F3-41A4-4033-ABF6-2B245E7146B3}" type="slidenum">
              <a:rPr lang="en-US" smtClean="0"/>
              <a:t>3</a:t>
            </a:fld>
            <a:endParaRPr lang="en-US"/>
          </a:p>
        </p:txBody>
      </p:sp>
    </p:spTree>
    <p:extLst>
      <p:ext uri="{BB962C8B-B14F-4D97-AF65-F5344CB8AC3E}">
        <p14:creationId xmlns:p14="http://schemas.microsoft.com/office/powerpoint/2010/main" val="425623345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already migrated one service to Linux </a:t>
            </a:r>
          </a:p>
          <a:p>
            <a:r>
              <a:rPr lang="en-US" dirty="0"/>
              <a:t>Will start working on the rest of services </a:t>
            </a:r>
          </a:p>
          <a:p>
            <a:r>
              <a:rPr lang="en-US" dirty="0"/>
              <a:t>Containerization performs better in Linux </a:t>
            </a:r>
          </a:p>
          <a:p>
            <a:endParaRPr lang="en-US" dirty="0"/>
          </a:p>
          <a:p>
            <a:r>
              <a:rPr lang="en-US" dirty="0"/>
              <a:t>Http3 with </a:t>
            </a:r>
            <a:r>
              <a:rPr lang="en-US" dirty="0" err="1"/>
              <a:t>Quic</a:t>
            </a:r>
            <a:r>
              <a:rPr lang="en-US" dirty="0"/>
              <a:t> is work in progress</a:t>
            </a:r>
          </a:p>
          <a:p>
            <a:endParaRPr lang="en-US" dirty="0"/>
          </a:p>
          <a:p>
            <a:r>
              <a:rPr lang="en-US" dirty="0"/>
              <a:t>.NET Core 7:</a:t>
            </a:r>
          </a:p>
          <a:p>
            <a:r>
              <a:rPr lang="en-US" dirty="0"/>
              <a:t> Supports having different processing queues for short running vs long running </a:t>
            </a:r>
          </a:p>
          <a:p>
            <a:r>
              <a:rPr lang="en-US" dirty="0"/>
              <a:t> Fixes some race conditions </a:t>
            </a:r>
          </a:p>
          <a:p>
            <a:r>
              <a:rPr lang="en-US" dirty="0"/>
              <a:t> Auth improvements </a:t>
            </a:r>
          </a:p>
          <a:p>
            <a:r>
              <a:rPr lang="en-US" dirty="0"/>
              <a:t> 	</a:t>
            </a:r>
          </a:p>
        </p:txBody>
      </p:sp>
      <p:sp>
        <p:nvSpPr>
          <p:cNvPr id="4" name="Slide Number Placeholder 3"/>
          <p:cNvSpPr>
            <a:spLocks noGrp="1"/>
          </p:cNvSpPr>
          <p:nvPr>
            <p:ph type="sldNum" sz="quarter" idx="5"/>
          </p:nvPr>
        </p:nvSpPr>
        <p:spPr/>
        <p:txBody>
          <a:bodyPr/>
          <a:lstStyle/>
          <a:p>
            <a:fld id="{A80619F3-41A4-4033-ABF6-2B245E7146B3}" type="slidenum">
              <a:rPr lang="en-US" smtClean="0"/>
              <a:t>12</a:t>
            </a:fld>
            <a:endParaRPr lang="en-US"/>
          </a:p>
        </p:txBody>
      </p:sp>
    </p:spTree>
    <p:extLst>
      <p:ext uri="{BB962C8B-B14F-4D97-AF65-F5344CB8AC3E}">
        <p14:creationId xmlns:p14="http://schemas.microsoft.com/office/powerpoint/2010/main" val="10681029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dirty="0">
                <a:solidFill>
                  <a:schemeClr val="bg1"/>
                </a:solidFill>
              </a:rPr>
              <a:t>- Optimized implementation of low-level classes that bring performance improvements</a:t>
            </a:r>
          </a:p>
          <a:p>
            <a:r>
              <a:rPr lang="en-US" sz="1200" dirty="0">
                <a:solidFill>
                  <a:schemeClr val="bg1"/>
                </a:solidFill>
              </a:rPr>
              <a:t>- Ability to develop and run on Windows and Linux</a:t>
            </a:r>
          </a:p>
          <a:p>
            <a:pPr marL="171450" marR="0" lvl="0" indent="-171450" algn="l" defTabSz="914400" rtl="0" eaLnBrk="1" fontAlgn="auto" latinLnBrk="0" hangingPunct="1">
              <a:lnSpc>
                <a:spcPct val="100000"/>
              </a:lnSpc>
              <a:spcBef>
                <a:spcPts val="0"/>
              </a:spcBef>
              <a:spcAft>
                <a:spcPts val="0"/>
              </a:spcAft>
              <a:buClrTx/>
              <a:buSzTx/>
              <a:buFontTx/>
              <a:buChar char="-"/>
              <a:tabLst/>
              <a:defRPr/>
            </a:pPr>
            <a:r>
              <a:rPr lang="en-US" sz="1200" dirty="0">
                <a:solidFill>
                  <a:schemeClr val="bg1"/>
                </a:solidFill>
              </a:rPr>
              <a:t>Kestrel is cross platform and </a:t>
            </a:r>
            <a:r>
              <a:rPr lang="en-US" sz="1800" u="none" strike="noStrike" dirty="0">
                <a:solidFill>
                  <a:srgbClr val="60C322"/>
                </a:solidFill>
                <a:effectLst/>
                <a:latin typeface="Arial" panose="020B0604020202020204" pitchFamily="34" charset="0"/>
                <a:ea typeface="Calibri" panose="020F0502020204030204" pitchFamily="34" charset="0"/>
                <a:cs typeface="Times New Roman" panose="02020603050405020304" pitchFamily="18" charset="0"/>
                <a:hlinkClick r:id="rId3"/>
              </a:rPr>
              <a:t>better request processing performance</a:t>
            </a:r>
            <a:endParaRPr lang="en-US" sz="1800" u="none" strike="noStrike" dirty="0">
              <a:solidFill>
                <a:srgbClr val="60C322"/>
              </a:solidFill>
              <a:effectLst/>
              <a:latin typeface="Arial" panose="020B0604020202020204" pitchFamily="34" charset="0"/>
              <a:ea typeface="Calibri" panose="020F0502020204030204" pitchFamily="34" charset="0"/>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u="none" strike="noStrike" dirty="0">
                <a:solidFill>
                  <a:srgbClr val="60C322"/>
                </a:solidFill>
                <a:effectLst/>
                <a:latin typeface="Arial" panose="020B0604020202020204" pitchFamily="34" charset="0"/>
                <a:ea typeface="Calibri" panose="020F0502020204030204" pitchFamily="34" charset="0"/>
                <a:cs typeface="Times New Roman" panose="02020603050405020304" pitchFamily="18" charset="0"/>
              </a:rPr>
              <a:t>- </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endParaRPr lang="en-US" sz="1200" dirty="0">
              <a:solidFill>
                <a:schemeClr val="bg1"/>
              </a:solidFill>
            </a:endParaRPr>
          </a:p>
          <a:p>
            <a:pPr marL="0" marR="0">
              <a:lnSpc>
                <a:spcPct val="107000"/>
              </a:lnSpc>
              <a:spcBef>
                <a:spcPts val="0"/>
              </a:spcBef>
              <a:spcAft>
                <a:spcPts val="800"/>
              </a:spcAft>
            </a:pPr>
            <a:r>
              <a:rPr lang="en-US" sz="1800" dirty="0">
                <a:solidFill>
                  <a:srgbClr val="0000FF"/>
                </a:solidFill>
                <a:effectLst/>
                <a:latin typeface="Segoe UI" panose="020B0502040204020203" pitchFamily="34" charset="0"/>
                <a:ea typeface="Times New Roman" panose="02020603050405020304" pitchFamily="18" charset="0"/>
                <a:cs typeface="Times New Roman" panose="02020603050405020304" pitchFamily="18" charset="0"/>
                <a:hlinkClick r:id="rId4"/>
              </a:rPr>
              <a:t>HTTP/3</a:t>
            </a:r>
            <a:r>
              <a:rPr lang="en-US" sz="1800" dirty="0">
                <a:solidFill>
                  <a:srgbClr val="171717"/>
                </a:solidFill>
                <a:effectLst/>
                <a:latin typeface="Segoe UI" panose="020B0502040204020203" pitchFamily="34" charset="0"/>
                <a:ea typeface="Times New Roman" panose="02020603050405020304" pitchFamily="18" charset="0"/>
                <a:cs typeface="Times New Roman" panose="02020603050405020304" pitchFamily="18" charset="0"/>
              </a:rPr>
              <a:t> is the third and upcoming major version of HTTP. </a:t>
            </a:r>
          </a:p>
          <a:p>
            <a:pPr marL="0" marR="0">
              <a:lnSpc>
                <a:spcPct val="107000"/>
              </a:lnSpc>
              <a:spcBef>
                <a:spcPts val="0"/>
              </a:spcBef>
              <a:spcAft>
                <a:spcPts val="800"/>
              </a:spcAft>
            </a:pPr>
            <a:r>
              <a:rPr lang="en-US" sz="1800" dirty="0">
                <a:solidFill>
                  <a:srgbClr val="171717"/>
                </a:solidFill>
                <a:effectLst/>
                <a:latin typeface="Segoe UI" panose="020B0502040204020203" pitchFamily="34" charset="0"/>
                <a:ea typeface="Times New Roman" panose="02020603050405020304" pitchFamily="18" charset="0"/>
                <a:cs typeface="Times New Roman" panose="02020603050405020304" pitchFamily="18" charset="0"/>
              </a:rPr>
              <a:t>HTTP/3 uses the same semantics as HTTP/1.1 and HTTP/2: </a:t>
            </a:r>
          </a:p>
          <a:p>
            <a:pPr marL="0" marR="0">
              <a:lnSpc>
                <a:spcPct val="107000"/>
              </a:lnSpc>
              <a:spcBef>
                <a:spcPts val="0"/>
              </a:spcBef>
              <a:spcAft>
                <a:spcPts val="800"/>
              </a:spcAft>
            </a:pPr>
            <a:r>
              <a:rPr lang="en-US" sz="1800" dirty="0">
                <a:solidFill>
                  <a:srgbClr val="171717"/>
                </a:solidFill>
                <a:effectLst/>
                <a:latin typeface="Segoe UI" panose="020B0502040204020203" pitchFamily="34" charset="0"/>
                <a:ea typeface="Times New Roman" panose="02020603050405020304" pitchFamily="18" charset="0"/>
                <a:cs typeface="Times New Roman" panose="02020603050405020304" pitchFamily="18" charset="0"/>
              </a:rPr>
              <a:t>the same request methods, </a:t>
            </a:r>
          </a:p>
          <a:p>
            <a:pPr marL="0" marR="0">
              <a:lnSpc>
                <a:spcPct val="107000"/>
              </a:lnSpc>
              <a:spcBef>
                <a:spcPts val="0"/>
              </a:spcBef>
              <a:spcAft>
                <a:spcPts val="800"/>
              </a:spcAft>
            </a:pPr>
            <a:r>
              <a:rPr lang="en-US" sz="1800" dirty="0">
                <a:solidFill>
                  <a:srgbClr val="171717"/>
                </a:solidFill>
                <a:effectLst/>
                <a:latin typeface="Segoe UI" panose="020B0502040204020203" pitchFamily="34" charset="0"/>
                <a:ea typeface="Times New Roman" panose="02020603050405020304" pitchFamily="18" charset="0"/>
                <a:cs typeface="Times New Roman" panose="02020603050405020304" pitchFamily="18" charset="0"/>
              </a:rPr>
              <a:t>status codes, and message fields apply to all versions. The differences are in the underlying transport. Both HTTP/1.1 and HTTP/2 use TCP as their transport. HTTP/3 uses a new transport technology developed alongside HTTP/3 called </a:t>
            </a:r>
            <a:r>
              <a:rPr lang="en-US" sz="1800" dirty="0">
                <a:solidFill>
                  <a:srgbClr val="0000FF"/>
                </a:solidFill>
                <a:effectLst/>
                <a:latin typeface="Segoe UI" panose="020B0502040204020203" pitchFamily="34" charset="0"/>
                <a:ea typeface="Times New Roman" panose="02020603050405020304" pitchFamily="18" charset="0"/>
                <a:cs typeface="Times New Roman" panose="02020603050405020304" pitchFamily="18" charset="0"/>
                <a:hlinkClick r:id="rId5"/>
              </a:rPr>
              <a:t>QUIC</a:t>
            </a:r>
            <a:r>
              <a:rPr lang="en-US" sz="1800" dirty="0">
                <a:solidFill>
                  <a:srgbClr val="171717"/>
                </a:solidFill>
                <a:effectLst/>
                <a:latin typeface="Segoe UI" panose="020B0502040204020203" pitchFamily="34" charset="0"/>
                <a:ea typeface="Times New Roman" panose="02020603050405020304" pitchFamily="18" charset="0"/>
                <a:cs typeface="Times New Roman" panose="02020603050405020304" pitchFamily="18" charset="0"/>
              </a:rPr>
              <a:t>.</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800"/>
              </a:spcAft>
            </a:pPr>
            <a:r>
              <a:rPr lang="en-US" sz="1800" dirty="0">
                <a:solidFill>
                  <a:srgbClr val="171717"/>
                </a:solidFill>
                <a:effectLst/>
                <a:latin typeface="Segoe UI" panose="020B0502040204020203" pitchFamily="34" charset="0"/>
                <a:ea typeface="Times New Roman" panose="02020603050405020304" pitchFamily="18" charset="0"/>
                <a:cs typeface="Times New Roman" panose="02020603050405020304" pitchFamily="18" charset="0"/>
              </a:rPr>
              <a:t>HTTP/3 and QUIC have a number of benefits compared to HTTP/1.1 and HTTP/2:</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r>
              <a:rPr lang="en-US" sz="1200" dirty="0">
                <a:solidFill>
                  <a:schemeClr val="bg1"/>
                </a:solidFill>
              </a:rPr>
              <a:t> - </a:t>
            </a:r>
            <a:r>
              <a:rPr lang="en-US" sz="1800" dirty="0">
                <a:solidFill>
                  <a:srgbClr val="171717"/>
                </a:solidFill>
                <a:effectLst/>
                <a:latin typeface="Segoe UI" panose="020B0502040204020203" pitchFamily="34" charset="0"/>
                <a:ea typeface="Times New Roman" panose="02020603050405020304" pitchFamily="18" charset="0"/>
              </a:rPr>
              <a:t>Faster response time of the first request</a:t>
            </a:r>
            <a:br>
              <a:rPr lang="en-US" sz="1200" dirty="0">
                <a:solidFill>
                  <a:schemeClr val="bg1"/>
                </a:solidFill>
                <a:effectLst/>
                <a:latin typeface="Segoe UI" panose="020B0502040204020203" pitchFamily="34" charset="0"/>
                <a:ea typeface="Times New Roman" panose="02020603050405020304" pitchFamily="18" charset="0"/>
              </a:rPr>
            </a:br>
            <a:r>
              <a:rPr lang="en-US" sz="1200" dirty="0">
                <a:solidFill>
                  <a:schemeClr val="bg1"/>
                </a:solidFill>
                <a:effectLst/>
                <a:latin typeface="Segoe UI" panose="020B0502040204020203" pitchFamily="34" charset="0"/>
                <a:ea typeface="Times New Roman" panose="02020603050405020304" pitchFamily="18" charset="0"/>
              </a:rPr>
              <a:t> - </a:t>
            </a:r>
            <a:r>
              <a:rPr lang="en-US" sz="1800" dirty="0">
                <a:solidFill>
                  <a:srgbClr val="171717"/>
                </a:solidFill>
                <a:effectLst/>
                <a:latin typeface="Segoe UI" panose="020B0502040204020203" pitchFamily="34" charset="0"/>
                <a:ea typeface="Times New Roman" panose="02020603050405020304" pitchFamily="18" charset="0"/>
              </a:rPr>
              <a:t>Improved experience when there is connection packet loss. </a:t>
            </a:r>
            <a:endParaRPr lang="en-US" sz="1200" dirty="0">
              <a:solidFill>
                <a:schemeClr val="bg1"/>
              </a:solidFill>
              <a:effectLst/>
              <a:latin typeface="Segoe UI" panose="020B0502040204020203" pitchFamily="34" charset="0"/>
              <a:ea typeface="Times New Roman" panose="02020603050405020304" pitchFamily="18" charset="0"/>
            </a:endParaRPr>
          </a:p>
          <a:p>
            <a:r>
              <a:rPr lang="en-US" sz="1200" dirty="0">
                <a:solidFill>
                  <a:schemeClr val="bg1"/>
                </a:solidFill>
                <a:effectLst/>
                <a:latin typeface="Segoe UI" panose="020B0502040204020203" pitchFamily="34" charset="0"/>
              </a:rPr>
              <a:t> - </a:t>
            </a:r>
            <a:r>
              <a:rPr lang="en-US" sz="1800" dirty="0">
                <a:solidFill>
                  <a:srgbClr val="171717"/>
                </a:solidFill>
                <a:effectLst/>
                <a:latin typeface="Segoe UI" panose="020B0502040204020203" pitchFamily="34" charset="0"/>
                <a:ea typeface="Times New Roman" panose="02020603050405020304" pitchFamily="18" charset="0"/>
              </a:rPr>
              <a:t>Supports transitioning between networks.</a:t>
            </a:r>
          </a:p>
          <a:p>
            <a:endParaRPr lang="en-US" sz="1800" dirty="0">
              <a:solidFill>
                <a:srgbClr val="171717"/>
              </a:solidFill>
              <a:effectLst/>
              <a:latin typeface="Segoe UI" panose="020B0502040204020203" pitchFamily="34" charset="0"/>
              <a:ea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b="0" i="0" dirty="0" err="1">
                <a:solidFill>
                  <a:srgbClr val="242424"/>
                </a:solidFill>
                <a:effectLst/>
                <a:latin typeface="Segoe UI" panose="020B0502040204020203" pitchFamily="34" charset="0"/>
              </a:rPr>
              <a:t>TestServer</a:t>
            </a:r>
            <a:r>
              <a:rPr lang="en-US" sz="1800" b="0" i="0" dirty="0">
                <a:solidFill>
                  <a:srgbClr val="242424"/>
                </a:solidFill>
                <a:effectLst/>
                <a:latin typeface="Segoe UI" panose="020B0502040204020203" pitchFamily="34" charset="0"/>
              </a:rPr>
              <a:t> class was introduced, which is provided by ASP.NET Core in the </a:t>
            </a:r>
            <a:r>
              <a:rPr lang="en-US" sz="1800" b="0" i="0" dirty="0" err="1">
                <a:solidFill>
                  <a:srgbClr val="242424"/>
                </a:solidFill>
                <a:effectLst/>
                <a:latin typeface="Segoe UI" panose="020B0502040204020203" pitchFamily="34" charset="0"/>
              </a:rPr>
              <a:t>Microsoft.AspNetCore.TestHost</a:t>
            </a:r>
            <a:r>
              <a:rPr lang="en-US" sz="1800" b="0" i="0" dirty="0">
                <a:solidFill>
                  <a:srgbClr val="242424"/>
                </a:solidFill>
                <a:effectLst/>
                <a:latin typeface="Segoe UI" panose="020B0502040204020203" pitchFamily="34" charset="0"/>
              </a:rPr>
              <a:t> library to simulate ASP.NET Core applications for testing purposes.</a:t>
            </a:r>
            <a:endParaRPr lang="en-US" sz="1800" b="0" i="0" dirty="0">
              <a:solidFill>
                <a:srgbClr val="242424"/>
              </a:solidFill>
              <a:effectLst/>
              <a:latin typeface="Calibri" panose="020F0502020204030204" pitchFamily="34" charset="0"/>
            </a:endParaRPr>
          </a:p>
          <a:p>
            <a:endParaRPr lang="en-US" sz="1800" dirty="0">
              <a:solidFill>
                <a:srgbClr val="171717"/>
              </a:solidFill>
              <a:effectLst/>
              <a:latin typeface="Segoe UI" panose="020B0502040204020203" pitchFamily="34" charset="0"/>
              <a:ea typeface="Times New Roman" panose="02020603050405020304" pitchFamily="18" charset="0"/>
            </a:endParaRPr>
          </a:p>
          <a:p>
            <a:endParaRPr lang="en-US" sz="1200" dirty="0">
              <a:solidFill>
                <a:schemeClr val="bg1"/>
              </a:solidFill>
              <a:effectLst/>
              <a:latin typeface="Segoe UI" panose="020B0502040204020203" pitchFamily="34" charset="0"/>
              <a:ea typeface="Times New Roman" panose="02020603050405020304" pitchFamily="18" charset="0"/>
            </a:endParaRPr>
          </a:p>
          <a:p>
            <a:endParaRPr lang="en-US" sz="1200" dirty="0">
              <a:solidFill>
                <a:schemeClr val="bg1"/>
              </a:solidFill>
            </a:endParaRPr>
          </a:p>
          <a:p>
            <a:endParaRPr lang="en-US" sz="1200" dirty="0">
              <a:solidFill>
                <a:schemeClr val="bg1"/>
              </a:solidFill>
            </a:endParaRPr>
          </a:p>
          <a:p>
            <a:endParaRPr lang="en-US" sz="1200" dirty="0">
              <a:solidFill>
                <a:schemeClr val="bg1"/>
              </a:solidFill>
            </a:endParaRPr>
          </a:p>
          <a:p>
            <a:pPr>
              <a:buFont typeface="Wingdings" panose="05000000000000000000" pitchFamily="2" charset="2"/>
              <a:buChar char="Ø"/>
            </a:pPr>
            <a:endParaRPr lang="en-US" sz="1200" dirty="0"/>
          </a:p>
          <a:p>
            <a:pPr>
              <a:buFont typeface="Wingdings" panose="05000000000000000000" pitchFamily="2" charset="2"/>
              <a:buChar char="Ø"/>
            </a:pPr>
            <a:r>
              <a:rPr lang="en-US" sz="1200" dirty="0"/>
              <a:t> A lightweight, high performance, and modular HTTP request pipeline</a:t>
            </a:r>
          </a:p>
          <a:p>
            <a:pPr>
              <a:buFont typeface="Wingdings" panose="05000000000000000000" pitchFamily="2" charset="2"/>
              <a:buChar char="Ø"/>
            </a:pPr>
            <a:r>
              <a:rPr lang="en-US" sz="1200" dirty="0"/>
              <a:t> Side-by-side versioning</a:t>
            </a:r>
          </a:p>
          <a:p>
            <a:pPr>
              <a:buFont typeface="Wingdings" panose="05000000000000000000" pitchFamily="2" charset="2"/>
              <a:buChar char="Ø"/>
            </a:pPr>
            <a:endParaRPr lang="en-US" sz="1200" dirty="0"/>
          </a:p>
          <a:p>
            <a:pPr>
              <a:buFont typeface="Wingdings" panose="05000000000000000000" pitchFamily="2" charset="2"/>
              <a:buChar char="Ø"/>
            </a:pPr>
            <a:r>
              <a:rPr lang="en-US" sz="1200" dirty="0"/>
              <a:t> Open Source and community-focused</a:t>
            </a:r>
          </a:p>
          <a:p>
            <a:pPr>
              <a:buFont typeface="Wingdings" panose="05000000000000000000" pitchFamily="2" charset="2"/>
              <a:buChar char="Ø"/>
            </a:pPr>
            <a:r>
              <a:rPr lang="en-US" sz="1200" dirty="0"/>
              <a:t> A cloud ready, environment-based configuration system</a:t>
            </a:r>
          </a:p>
          <a:p>
            <a:pPr>
              <a:buFont typeface="Wingdings" panose="05000000000000000000" pitchFamily="2" charset="2"/>
              <a:buChar char="Ø"/>
            </a:pPr>
            <a:endParaRPr lang="en-US" sz="1200" dirty="0"/>
          </a:p>
          <a:p>
            <a:endParaRPr lang="en-US" sz="1200" dirty="0">
              <a:solidFill>
                <a:schemeClr val="bg1"/>
              </a:solidFill>
            </a:endParaRPr>
          </a:p>
          <a:p>
            <a:endParaRPr lang="en-US" dirty="0"/>
          </a:p>
        </p:txBody>
      </p:sp>
      <p:sp>
        <p:nvSpPr>
          <p:cNvPr id="4" name="Slide Number Placeholder 3"/>
          <p:cNvSpPr>
            <a:spLocks noGrp="1"/>
          </p:cNvSpPr>
          <p:nvPr>
            <p:ph type="sldNum" sz="quarter" idx="5"/>
          </p:nvPr>
        </p:nvSpPr>
        <p:spPr/>
        <p:txBody>
          <a:bodyPr/>
          <a:lstStyle/>
          <a:p>
            <a:fld id="{A80619F3-41A4-4033-ABF6-2B245E7146B3}" type="slidenum">
              <a:rPr lang="en-US" smtClean="0"/>
              <a:t>4</a:t>
            </a:fld>
            <a:endParaRPr lang="en-US"/>
          </a:p>
        </p:txBody>
      </p:sp>
    </p:spTree>
    <p:extLst>
      <p:ext uri="{BB962C8B-B14F-4D97-AF65-F5344CB8AC3E}">
        <p14:creationId xmlns:p14="http://schemas.microsoft.com/office/powerpoint/2010/main" val="51104920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333333"/>
                </a:solidFill>
                <a:effectLst/>
                <a:latin typeface="Segoe UI" panose="020B0502040204020203" pitchFamily="34" charset="0"/>
              </a:rPr>
              <a:t>IC3 Intelligent Conversation and Communications Cloud</a:t>
            </a:r>
            <a:endParaRPr lang="en-US" dirty="0"/>
          </a:p>
          <a:p>
            <a:endParaRPr lang="en-US" dirty="0"/>
          </a:p>
          <a:p>
            <a:r>
              <a:rPr lang="en-US" dirty="0"/>
              <a:t>Sending simple messages between endpoints </a:t>
            </a:r>
          </a:p>
          <a:p>
            <a:endParaRPr lang="en-US" dirty="0"/>
          </a:p>
          <a:p>
            <a:r>
              <a:rPr lang="en-US" dirty="0"/>
              <a:t>30% done </a:t>
            </a:r>
          </a:p>
        </p:txBody>
      </p:sp>
      <p:sp>
        <p:nvSpPr>
          <p:cNvPr id="4" name="Slide Number Placeholder 3"/>
          <p:cNvSpPr>
            <a:spLocks noGrp="1"/>
          </p:cNvSpPr>
          <p:nvPr>
            <p:ph type="sldNum" sz="quarter" idx="5"/>
          </p:nvPr>
        </p:nvSpPr>
        <p:spPr/>
        <p:txBody>
          <a:bodyPr/>
          <a:lstStyle/>
          <a:p>
            <a:fld id="{A80619F3-41A4-4033-ABF6-2B245E7146B3}" type="slidenum">
              <a:rPr lang="en-US" smtClean="0"/>
              <a:t>5</a:t>
            </a:fld>
            <a:endParaRPr lang="en-US"/>
          </a:p>
        </p:txBody>
      </p:sp>
    </p:spTree>
    <p:extLst>
      <p:ext uri="{BB962C8B-B14F-4D97-AF65-F5344CB8AC3E}">
        <p14:creationId xmlns:p14="http://schemas.microsoft.com/office/powerpoint/2010/main" val="125980230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16 </a:t>
            </a:r>
            <a:r>
              <a:rPr lang="en-US" dirty="0" err="1"/>
              <a:t>ms</a:t>
            </a:r>
            <a:r>
              <a:rPr lang="en-US" dirty="0"/>
              <a:t> to 5ms </a:t>
            </a:r>
          </a:p>
        </p:txBody>
      </p:sp>
      <p:sp>
        <p:nvSpPr>
          <p:cNvPr id="4" name="Slide Number Placeholder 3"/>
          <p:cNvSpPr>
            <a:spLocks noGrp="1"/>
          </p:cNvSpPr>
          <p:nvPr>
            <p:ph type="sldNum" sz="quarter" idx="5"/>
          </p:nvPr>
        </p:nvSpPr>
        <p:spPr/>
        <p:txBody>
          <a:bodyPr/>
          <a:lstStyle/>
          <a:p>
            <a:fld id="{A80619F3-41A4-4033-ABF6-2B245E7146B3}" type="slidenum">
              <a:rPr lang="en-US" smtClean="0"/>
              <a:t>6</a:t>
            </a:fld>
            <a:endParaRPr lang="en-US"/>
          </a:p>
        </p:txBody>
      </p:sp>
    </p:spTree>
    <p:extLst>
      <p:ext uri="{BB962C8B-B14F-4D97-AF65-F5344CB8AC3E}">
        <p14:creationId xmlns:p14="http://schemas.microsoft.com/office/powerpoint/2010/main" val="420262725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33% to 27 %</a:t>
            </a:r>
          </a:p>
          <a:p>
            <a:r>
              <a:rPr lang="en-US" dirty="0"/>
              <a:t>90 </a:t>
            </a:r>
            <a:r>
              <a:rPr lang="en-US" dirty="0" err="1"/>
              <a:t>ms</a:t>
            </a:r>
            <a:r>
              <a:rPr lang="en-US" dirty="0"/>
              <a:t> to 50 </a:t>
            </a:r>
            <a:r>
              <a:rPr lang="en-US" dirty="0" err="1"/>
              <a:t>ms</a:t>
            </a:r>
            <a:r>
              <a:rPr lang="en-US" dirty="0"/>
              <a:t> </a:t>
            </a:r>
          </a:p>
        </p:txBody>
      </p:sp>
      <p:sp>
        <p:nvSpPr>
          <p:cNvPr id="4" name="Slide Number Placeholder 3"/>
          <p:cNvSpPr>
            <a:spLocks noGrp="1"/>
          </p:cNvSpPr>
          <p:nvPr>
            <p:ph type="sldNum" sz="quarter" idx="5"/>
          </p:nvPr>
        </p:nvSpPr>
        <p:spPr/>
        <p:txBody>
          <a:bodyPr/>
          <a:lstStyle/>
          <a:p>
            <a:fld id="{A80619F3-41A4-4033-ABF6-2B245E7146B3}" type="slidenum">
              <a:rPr lang="en-US" smtClean="0"/>
              <a:t>7</a:t>
            </a:fld>
            <a:endParaRPr lang="en-US"/>
          </a:p>
        </p:txBody>
      </p:sp>
    </p:spTree>
    <p:extLst>
      <p:ext uri="{BB962C8B-B14F-4D97-AF65-F5344CB8AC3E}">
        <p14:creationId xmlns:p14="http://schemas.microsoft.com/office/powerpoint/2010/main" val="153418241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Better reliability for large meetings</a:t>
            </a:r>
          </a:p>
          <a:p>
            <a:r>
              <a:rPr lang="en-US" dirty="0"/>
              <a:t>Better experience during meeting joins and mid-meetings activities </a:t>
            </a:r>
          </a:p>
        </p:txBody>
      </p:sp>
      <p:sp>
        <p:nvSpPr>
          <p:cNvPr id="4" name="Slide Number Placeholder 3"/>
          <p:cNvSpPr>
            <a:spLocks noGrp="1"/>
          </p:cNvSpPr>
          <p:nvPr>
            <p:ph type="sldNum" sz="quarter" idx="5"/>
          </p:nvPr>
        </p:nvSpPr>
        <p:spPr/>
        <p:txBody>
          <a:bodyPr/>
          <a:lstStyle/>
          <a:p>
            <a:fld id="{A80619F3-41A4-4033-ABF6-2B245E7146B3}" type="slidenum">
              <a:rPr lang="en-US" smtClean="0"/>
              <a:t>8</a:t>
            </a:fld>
            <a:endParaRPr lang="en-US"/>
          </a:p>
        </p:txBody>
      </p:sp>
    </p:spTree>
    <p:extLst>
      <p:ext uri="{BB962C8B-B14F-4D97-AF65-F5344CB8AC3E}">
        <p14:creationId xmlns:p14="http://schemas.microsoft.com/office/powerpoint/2010/main" val="24375128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Performance testing:</a:t>
            </a:r>
            <a:br>
              <a:rPr lang="en-US" dirty="0"/>
            </a:br>
            <a:r>
              <a:rPr lang="en-US" dirty="0"/>
              <a:t>Fine tune some of the configs </a:t>
            </a:r>
          </a:p>
          <a:p>
            <a:r>
              <a:rPr lang="en-US" dirty="0"/>
              <a:t>GC settings </a:t>
            </a:r>
          </a:p>
          <a:p>
            <a:r>
              <a:rPr lang="en-US" dirty="0"/>
              <a:t>Number of requests supports </a:t>
            </a:r>
          </a:p>
          <a:p>
            <a:endParaRPr lang="en-US" dirty="0"/>
          </a:p>
          <a:p>
            <a:r>
              <a:rPr lang="en-US" dirty="0"/>
              <a:t>Release pipeline changes:</a:t>
            </a:r>
          </a:p>
          <a:p>
            <a:r>
              <a:rPr lang="en-US" dirty="0"/>
              <a:t>1- Weekly releases </a:t>
            </a:r>
          </a:p>
          <a:p>
            <a:r>
              <a:rPr lang="en-US" dirty="0"/>
              <a:t>2- Support rollout for both .NET Core and .NET FW </a:t>
            </a:r>
          </a:p>
          <a:p>
            <a:r>
              <a:rPr lang="en-US" dirty="0"/>
              <a:t>3- Every build goes through different stages starting with releasing the build to internal teams, then everyone in Microsoft Teams, then Microsoft users, then world wide </a:t>
            </a:r>
          </a:p>
          <a:p>
            <a:r>
              <a:rPr lang="en-US" dirty="0"/>
              <a:t>4- Only subset of clusters in every stage were enabled on .NET Core </a:t>
            </a:r>
          </a:p>
          <a:p>
            <a:endParaRPr lang="en-US" dirty="0"/>
          </a:p>
          <a:p>
            <a:r>
              <a:rPr lang="en-US" dirty="0"/>
              <a:t>Gradual Rollout </a:t>
            </a:r>
          </a:p>
          <a:p>
            <a:r>
              <a:rPr lang="en-US" dirty="0"/>
              <a:t>5- The image will include both .NET Core and .NET FW to make it easier to rollback in case of issue </a:t>
            </a:r>
          </a:p>
          <a:p>
            <a:endParaRPr lang="en-US" dirty="0"/>
          </a:p>
        </p:txBody>
      </p:sp>
      <p:sp>
        <p:nvSpPr>
          <p:cNvPr id="4" name="Slide Number Placeholder 3"/>
          <p:cNvSpPr>
            <a:spLocks noGrp="1"/>
          </p:cNvSpPr>
          <p:nvPr>
            <p:ph type="sldNum" sz="quarter" idx="5"/>
          </p:nvPr>
        </p:nvSpPr>
        <p:spPr/>
        <p:txBody>
          <a:bodyPr/>
          <a:lstStyle/>
          <a:p>
            <a:fld id="{A80619F3-41A4-4033-ABF6-2B245E7146B3}" type="slidenum">
              <a:rPr lang="en-US" smtClean="0"/>
              <a:t>9</a:t>
            </a:fld>
            <a:endParaRPr lang="en-US"/>
          </a:p>
        </p:txBody>
      </p:sp>
    </p:spTree>
    <p:extLst>
      <p:ext uri="{BB962C8B-B14F-4D97-AF65-F5344CB8AC3E}">
        <p14:creationId xmlns:p14="http://schemas.microsoft.com/office/powerpoint/2010/main" val="35044328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b="0" i="0" dirty="0" err="1">
                <a:solidFill>
                  <a:srgbClr val="000000"/>
                </a:solidFill>
                <a:effectLst/>
                <a:latin typeface="Calibri" panose="020F0502020204030204" pitchFamily="34" charset="0"/>
              </a:rPr>
              <a:t>GetHashCode</a:t>
            </a:r>
            <a:r>
              <a:rPr lang="en-US" sz="1800" b="0" i="0" dirty="0">
                <a:solidFill>
                  <a:srgbClr val="000000"/>
                </a:solidFill>
                <a:effectLst/>
                <a:latin typeface="Calibri" panose="020F0502020204030204" pitchFamily="34" charset="0"/>
              </a:rPr>
              <a:t> is not consistent for strings and other value types in .NET Core, where this was used to index Redis shards, it caused split meetings. We needed to update such usages to use a consistent hash. Difficult to repro because all tests environments had only one shard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dirty="0"/>
          </a:p>
          <a:p>
            <a:pPr marL="0" marR="0" lvl="0" indent="0" algn="l" defTabSz="914400" rtl="0" eaLnBrk="1" fontAlgn="auto" latinLnBrk="0" hangingPunct="1">
              <a:lnSpc>
                <a:spcPct val="100000"/>
              </a:lnSpc>
              <a:spcBef>
                <a:spcPts val="0"/>
              </a:spcBef>
              <a:spcAft>
                <a:spcPts val="0"/>
              </a:spcAft>
              <a:buClrTx/>
              <a:buSzTx/>
              <a:buFontTx/>
              <a:buNone/>
              <a:tabLst/>
              <a:defRPr/>
            </a:pPr>
            <a:br>
              <a:rPr lang="en-US" dirty="0">
                <a:effectLst/>
                <a:latin typeface="Segoe UI" panose="020B0502040204020203" pitchFamily="34" charset="0"/>
              </a:rPr>
            </a:br>
            <a:r>
              <a:rPr lang="en-US" dirty="0">
                <a:effectLst/>
                <a:latin typeface="Segoe UI" panose="020B0502040204020203" pitchFamily="34" charset="0"/>
              </a:rPr>
              <a:t>There was a fix for a performance issue with Unity, where if we use </a:t>
            </a:r>
            <a:r>
              <a:rPr lang="en-US" dirty="0" err="1">
                <a:effectLst/>
                <a:latin typeface="Segoe UI" panose="020B0502040204020203" pitchFamily="34" charset="0"/>
              </a:rPr>
              <a:t>UnityServiceProvider</a:t>
            </a:r>
            <a:r>
              <a:rPr lang="en-US" dirty="0">
                <a:effectLst/>
                <a:latin typeface="Segoe UI" panose="020B0502040204020203" pitchFamily="34" charset="0"/>
              </a:rPr>
              <a:t>, the cost of creating and especially disposing the child scope was very high since it was implemented as a Unity child </a:t>
            </a:r>
            <a:r>
              <a:rPr lang="en-US" dirty="0" err="1">
                <a:effectLst/>
                <a:latin typeface="Segoe UI" panose="020B0502040204020203" pitchFamily="34" charset="0"/>
              </a:rPr>
              <a:t>container.This</a:t>
            </a:r>
            <a:r>
              <a:rPr lang="en-US" dirty="0">
                <a:effectLst/>
                <a:latin typeface="Segoe UI" panose="020B0502040204020203" pitchFamily="34" charset="0"/>
              </a:rPr>
              <a:t> was noticed only in .NET Core because child scopes are always created by the framework for managing its own dependencies, this is not the case in </a:t>
            </a:r>
            <a:r>
              <a:rPr lang="en-US" dirty="0" err="1">
                <a:effectLst/>
                <a:latin typeface="Segoe UI" panose="020B0502040204020203" pitchFamily="34" charset="0"/>
              </a:rPr>
              <a:t>netfw</a:t>
            </a:r>
            <a:endParaRPr lang="en-US" sz="1200" dirty="0">
              <a:effectLst/>
              <a:latin typeface="Segoe UI" panose="020B0502040204020203"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t>Upgrade to .NET Core 6 after the rollout</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b="0" i="0" dirty="0">
                <a:solidFill>
                  <a:srgbClr val="242424"/>
                </a:solidFill>
                <a:effectLst/>
                <a:latin typeface="Segoe UI" panose="020B0502040204020203" pitchFamily="34" charset="0"/>
              </a:rPr>
              <a:t>After rolling out NET Core to prod, we discovered an issue where </a:t>
            </a:r>
            <a:r>
              <a:rPr lang="en-US" sz="1800" b="0" i="0" dirty="0" err="1">
                <a:solidFill>
                  <a:srgbClr val="000000"/>
                </a:solidFill>
                <a:effectLst/>
                <a:latin typeface="Segoe UI" panose="020B0502040204020203" pitchFamily="34" charset="0"/>
              </a:rPr>
              <a:t>DelayCert</a:t>
            </a:r>
            <a:r>
              <a:rPr lang="en-US" sz="1800" b="0" i="0" dirty="0">
                <a:solidFill>
                  <a:srgbClr val="000000"/>
                </a:solidFill>
                <a:effectLst/>
                <a:latin typeface="Segoe UI" panose="020B0502040204020203" pitchFamily="34" charset="0"/>
              </a:rPr>
              <a:t> </a:t>
            </a:r>
            <a:r>
              <a:rPr lang="en-US" sz="1800" b="0" i="0" dirty="0" err="1">
                <a:solidFill>
                  <a:srgbClr val="000000"/>
                </a:solidFill>
                <a:effectLst/>
                <a:latin typeface="Segoe UI" panose="020B0502040204020203" pitchFamily="34" charset="0"/>
              </a:rPr>
              <a:t>ClientCertificateMode</a:t>
            </a:r>
            <a:r>
              <a:rPr lang="en-US" sz="1800" b="0" i="0" dirty="0">
                <a:solidFill>
                  <a:srgbClr val="000000"/>
                </a:solidFill>
                <a:effectLst/>
                <a:latin typeface="Segoe UI" panose="020B0502040204020203" pitchFamily="34" charset="0"/>
              </a:rPr>
              <a:t> should be used for both endpoints that need to support both anonymous, and non-anonymous workflows However </a:t>
            </a:r>
            <a:r>
              <a:rPr lang="en-US" sz="1800" b="0" i="0" dirty="0" err="1">
                <a:solidFill>
                  <a:srgbClr val="000000"/>
                </a:solidFill>
                <a:effectLst/>
                <a:latin typeface="Segoe UI" panose="020B0502040204020203" pitchFamily="34" charset="0"/>
              </a:rPr>
              <a:t>DelayCert</a:t>
            </a:r>
            <a:r>
              <a:rPr lang="en-US" sz="1800" b="0" i="0" dirty="0">
                <a:solidFill>
                  <a:srgbClr val="000000"/>
                </a:solidFill>
                <a:effectLst/>
                <a:latin typeface="Segoe UI" panose="020B0502040204020203" pitchFamily="34" charset="0"/>
              </a:rPr>
              <a:t> was only </a:t>
            </a:r>
            <a:r>
              <a:rPr lang="en-US" sz="1800" b="0" i="0" dirty="0" err="1">
                <a:solidFill>
                  <a:srgbClr val="000000"/>
                </a:solidFill>
                <a:effectLst/>
                <a:latin typeface="Segoe UI" panose="020B0502040204020203" pitchFamily="34" charset="0"/>
              </a:rPr>
              <a:t>supporte</a:t>
            </a:r>
            <a:r>
              <a:rPr lang="en-US" sz="1800" b="0" i="0" dirty="0">
                <a:solidFill>
                  <a:srgbClr val="000000"/>
                </a:solidFill>
                <a:effectLst/>
                <a:latin typeface="Segoe UI" panose="020B0502040204020203" pitchFamily="34" charset="0"/>
              </a:rPr>
              <a:t> in NET Core 6.</a:t>
            </a:r>
            <a:endParaRPr lang="en-US" sz="1800" b="0" i="0" dirty="0">
              <a:solidFill>
                <a:srgbClr val="242424"/>
              </a:solidFill>
              <a:effectLst/>
              <a:latin typeface="Calibri" panose="020F0502020204030204" pitchFamily="34" charset="0"/>
            </a:endParaRPr>
          </a:p>
          <a:p>
            <a:pPr marL="0" marR="0" algn="l" fontAlgn="ctr">
              <a:spcBef>
                <a:spcPts val="0"/>
              </a:spcBef>
              <a:spcAft>
                <a:spcPts val="0"/>
              </a:spcAft>
              <a:buFont typeface="Arial" panose="020B0604020202020204" pitchFamily="34" charset="0"/>
              <a:buNone/>
            </a:pPr>
            <a:r>
              <a:rPr lang="en-US" sz="1800" b="0" i="0" dirty="0">
                <a:solidFill>
                  <a:srgbClr val="000000"/>
                </a:solidFill>
                <a:effectLst/>
                <a:latin typeface="Calibri" panose="020F0502020204030204" pitchFamily="34" charset="0"/>
              </a:rPr>
              <a:t>We make use of invalid Via headers in some of our partner services. To turn of the validation of these headers during proxying, we needed to upgrade CI to .NET 6.</a:t>
            </a:r>
          </a:p>
          <a:p>
            <a:br>
              <a:rPr lang="en-US" dirty="0"/>
            </a:br>
            <a:endParaRPr lang="en-US" sz="1200" dirty="0"/>
          </a:p>
          <a:p>
            <a:pPr marL="0" marR="0" algn="l" fontAlgn="ctr">
              <a:spcBef>
                <a:spcPts val="0"/>
              </a:spcBef>
              <a:spcAft>
                <a:spcPts val="0"/>
              </a:spcAft>
              <a:buFont typeface="Arial" panose="020B0604020202020204" pitchFamily="34" charset="0"/>
              <a:buNone/>
            </a:pPr>
            <a:r>
              <a:rPr lang="en-US" sz="1800" b="0" i="0" dirty="0" err="1">
                <a:solidFill>
                  <a:srgbClr val="000000"/>
                </a:solidFill>
                <a:effectLst/>
                <a:latin typeface="Calibri" panose="020F0502020204030204" pitchFamily="34" charset="0"/>
              </a:rPr>
              <a:t>HttpRequestMessage.Headers</a:t>
            </a:r>
            <a:r>
              <a:rPr lang="en-US" sz="1800" b="0" i="0" dirty="0">
                <a:solidFill>
                  <a:srgbClr val="000000"/>
                </a:solidFill>
                <a:effectLst/>
                <a:latin typeface="Calibri" panose="020F0502020204030204" pitchFamily="34" charset="0"/>
              </a:rPr>
              <a:t> is not thread safe in .NET 6 (fixed in .NET 7), in metrics and elsewhere we were making concurrent reads to these headers resulting in exceptions. We needed to make such usages synchronous.</a:t>
            </a:r>
          </a:p>
          <a:p>
            <a:br>
              <a:rPr lang="en-US" dirty="0"/>
            </a:br>
            <a:endParaRPr lang="en-US" sz="120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t>Built-in Controller responses do not return valid JSON for errors (return plain-text) We needed to create custom action result for valid JSON.</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algn="l" fontAlgn="ctr">
              <a:spcBef>
                <a:spcPts val="0"/>
              </a:spcBef>
              <a:spcAft>
                <a:spcPts val="0"/>
              </a:spcAft>
              <a:buFont typeface="Arial" panose="020B0604020202020204" pitchFamily="34" charset="0"/>
              <a:buChar char="•"/>
            </a:pPr>
            <a:r>
              <a:rPr lang="en-US" sz="1800" b="0" i="0" dirty="0">
                <a:solidFill>
                  <a:srgbClr val="000000"/>
                </a:solidFill>
                <a:effectLst/>
                <a:latin typeface="Calibri" panose="020F0502020204030204" pitchFamily="34" charset="0"/>
              </a:rPr>
              <a:t>.NET Core defaults to chunked encoding, which is not supported by some of our partner services, due to a bug in .NET Framework in proxying chunked responses. So we needed to set the Content-Length on all responses to ensure chunked encoding was not activated. In certain compressed outbound scenarios, chunked encoding was enabled as a performance optimization to avoid re-buffering the request after compression.</a:t>
            </a:r>
          </a:p>
          <a:p>
            <a:pPr marL="0" marR="0" algn="l">
              <a:spcBef>
                <a:spcPts val="0"/>
              </a:spcBef>
              <a:spcAft>
                <a:spcPts val="0"/>
              </a:spcAft>
            </a:pPr>
            <a:r>
              <a:rPr lang="en-US" sz="1800" b="0" i="0" dirty="0">
                <a:solidFill>
                  <a:srgbClr val="000000"/>
                </a:solidFill>
                <a:effectLst/>
                <a:latin typeface="Calibri" panose="020F0502020204030204" pitchFamily="34" charset="0"/>
              </a:rPr>
              <a:t> </a:t>
            </a:r>
            <a:endParaRPr lang="en-US" sz="1800" b="0" i="0" dirty="0">
              <a:solidFill>
                <a:srgbClr val="242424"/>
              </a:solidFill>
              <a:effectLst/>
              <a:latin typeface="Calibri" panose="020F0502020204030204"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effectLst/>
                <a:latin typeface="Calibri" panose="020F0502020204030204" pitchFamily="34" charset="0"/>
                <a:ea typeface="Calibri" panose="020F0502020204030204" pitchFamily="34" charset="0"/>
                <a:cs typeface="Times New Roman" panose="02020603050405020304" pitchFamily="18" charset="0"/>
              </a:rPr>
              <a:t>We needed an in-memory server for our custom UDP transport, so we made use of </a:t>
            </a:r>
            <a:r>
              <a:rPr lang="en-US" sz="1800" dirty="0" err="1">
                <a:effectLst/>
                <a:latin typeface="Calibri" panose="020F0502020204030204" pitchFamily="34" charset="0"/>
                <a:ea typeface="Calibri" panose="020F0502020204030204" pitchFamily="34" charset="0"/>
                <a:cs typeface="Times New Roman" panose="02020603050405020304" pitchFamily="18" charset="0"/>
              </a:rPr>
              <a:t>TestServer</a:t>
            </a:r>
            <a:r>
              <a:rPr lang="en-US" sz="1800" dirty="0">
                <a:effectLst/>
                <a:latin typeface="Calibri" panose="020F0502020204030204" pitchFamily="34" charset="0"/>
                <a:ea typeface="Calibri" panose="020F0502020204030204" pitchFamily="34" charset="0"/>
                <a:cs typeface="Times New Roman" panose="02020603050405020304" pitchFamily="18" charset="0"/>
              </a:rPr>
              <a:t> in production</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dirty="0"/>
          </a:p>
          <a:p>
            <a:pPr algn="l"/>
            <a:r>
              <a:rPr lang="en-US" b="0" i="0" dirty="0">
                <a:effectLst/>
                <a:latin typeface="-apple-system"/>
              </a:rPr>
              <a:t>In </a:t>
            </a:r>
            <a:r>
              <a:rPr lang="en-US" b="0" i="0" dirty="0" err="1">
                <a:effectLst/>
                <a:latin typeface="-apple-system"/>
              </a:rPr>
              <a:t>netfw</a:t>
            </a:r>
            <a:r>
              <a:rPr lang="en-US" b="0" i="0" dirty="0">
                <a:effectLst/>
                <a:latin typeface="-apple-system"/>
              </a:rPr>
              <a:t> we:</a:t>
            </a:r>
          </a:p>
          <a:p>
            <a:pPr algn="l">
              <a:buFont typeface="Arial" panose="020B0604020202020204" pitchFamily="34" charset="0"/>
              <a:buChar char="•"/>
            </a:pPr>
            <a:r>
              <a:rPr lang="en-US" b="0" i="0" dirty="0">
                <a:effectLst/>
                <a:latin typeface="-apple-system"/>
              </a:rPr>
              <a:t>Receive an </a:t>
            </a:r>
            <a:r>
              <a:rPr lang="en-US" b="0" i="0" dirty="0" err="1">
                <a:effectLst/>
                <a:latin typeface="-apple-system"/>
              </a:rPr>
              <a:t>HttpRequestMessage</a:t>
            </a:r>
            <a:r>
              <a:rPr lang="en-US" b="0" i="0" dirty="0">
                <a:effectLst/>
                <a:latin typeface="-apple-system"/>
              </a:rPr>
              <a:t> as a UDP Packet</a:t>
            </a:r>
          </a:p>
          <a:p>
            <a:pPr algn="l">
              <a:buFont typeface="Arial" panose="020B0604020202020204" pitchFamily="34" charset="0"/>
              <a:buChar char="•"/>
            </a:pPr>
            <a:r>
              <a:rPr lang="en-US" b="0" i="0" dirty="0">
                <a:effectLst/>
                <a:latin typeface="-apple-system"/>
              </a:rPr>
              <a:t>Make use of </a:t>
            </a:r>
            <a:r>
              <a:rPr lang="en-US" b="0" i="0" dirty="0" err="1">
                <a:effectLst/>
                <a:latin typeface="-apple-system"/>
              </a:rPr>
              <a:t>HttpServer</a:t>
            </a:r>
            <a:r>
              <a:rPr lang="en-US" b="0" i="0" dirty="0">
                <a:effectLst/>
                <a:latin typeface="-apple-system"/>
              </a:rPr>
              <a:t> to route this request to the incoming handler/web </a:t>
            </a:r>
            <a:r>
              <a:rPr lang="en-US" b="0" i="0" dirty="0" err="1">
                <a:effectLst/>
                <a:latin typeface="-apple-system"/>
              </a:rPr>
              <a:t>api</a:t>
            </a:r>
            <a:r>
              <a:rPr lang="en-US" b="0" i="0" dirty="0">
                <a:effectLst/>
                <a:latin typeface="-apple-system"/>
              </a:rPr>
              <a:t> layer</a:t>
            </a:r>
          </a:p>
          <a:p>
            <a:pPr algn="l"/>
            <a:r>
              <a:rPr lang="en-US" b="0" i="0" dirty="0">
                <a:effectLst/>
                <a:latin typeface="-apple-system"/>
              </a:rPr>
              <a:t>The two initial approaches we were exploring were:</a:t>
            </a:r>
          </a:p>
          <a:p>
            <a:pPr algn="l">
              <a:buFont typeface="Arial" panose="020B0604020202020204" pitchFamily="34" charset="0"/>
              <a:buChar char="•"/>
            </a:pPr>
            <a:r>
              <a:rPr lang="en-US" b="0" i="0" dirty="0">
                <a:effectLst/>
                <a:latin typeface="-apple-system"/>
              </a:rPr>
              <a:t>Using a custom middleware to inject the next delegate into our UDP listener</a:t>
            </a:r>
          </a:p>
          <a:p>
            <a:pPr algn="l">
              <a:buFont typeface="Arial" panose="020B0604020202020204" pitchFamily="34" charset="0"/>
              <a:buChar char="•"/>
            </a:pPr>
            <a:r>
              <a:rPr lang="en-US" b="0" i="0" dirty="0">
                <a:effectLst/>
                <a:latin typeface="-apple-system"/>
              </a:rPr>
              <a:t>Using the existing </a:t>
            </a:r>
            <a:r>
              <a:rPr lang="en-US" b="0" i="0" dirty="0" err="1">
                <a:effectLst/>
                <a:latin typeface="-apple-system"/>
              </a:rPr>
              <a:t>TestServer</a:t>
            </a:r>
            <a:r>
              <a:rPr lang="en-US" b="0" i="0" dirty="0">
                <a:effectLst/>
                <a:latin typeface="-apple-system"/>
              </a:rPr>
              <a:t> as a composite Server to translate the requests</a:t>
            </a:r>
          </a:p>
          <a:p>
            <a:endParaRPr lang="en-US" dirty="0"/>
          </a:p>
        </p:txBody>
      </p:sp>
      <p:sp>
        <p:nvSpPr>
          <p:cNvPr id="4" name="Slide Number Placeholder 3"/>
          <p:cNvSpPr>
            <a:spLocks noGrp="1"/>
          </p:cNvSpPr>
          <p:nvPr>
            <p:ph type="sldNum" sz="quarter" idx="5"/>
          </p:nvPr>
        </p:nvSpPr>
        <p:spPr/>
        <p:txBody>
          <a:bodyPr/>
          <a:lstStyle/>
          <a:p>
            <a:fld id="{A80619F3-41A4-4033-ABF6-2B245E7146B3}" type="slidenum">
              <a:rPr lang="en-US" smtClean="0"/>
              <a:t>10</a:t>
            </a:fld>
            <a:endParaRPr lang="en-US"/>
          </a:p>
        </p:txBody>
      </p:sp>
    </p:spTree>
    <p:extLst>
      <p:ext uri="{BB962C8B-B14F-4D97-AF65-F5344CB8AC3E}">
        <p14:creationId xmlns:p14="http://schemas.microsoft.com/office/powerpoint/2010/main" val="89834238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Spent time at the beginning learning about best practices, communicating to other teams, learn from past mistakes. </a:t>
            </a:r>
          </a:p>
          <a:p>
            <a:r>
              <a:rPr lang="en-US"/>
              <a:t>Cross-pollination  </a:t>
            </a:r>
            <a:endParaRPr lang="en-US" dirty="0"/>
          </a:p>
          <a:p>
            <a:endParaRPr lang="en-US" dirty="0"/>
          </a:p>
          <a:p>
            <a:r>
              <a:rPr lang="en-US" dirty="0"/>
              <a:t>In line changes with pre-processor directives </a:t>
            </a:r>
          </a:p>
          <a:p>
            <a:r>
              <a:rPr lang="en-US" dirty="0"/>
              <a:t>Broker, branched off of master and then had a giant PR at the end </a:t>
            </a:r>
          </a:p>
          <a:p>
            <a:r>
              <a:rPr lang="en-US" dirty="0"/>
              <a:t>CS, committing changes in master </a:t>
            </a:r>
          </a:p>
          <a:p>
            <a:r>
              <a:rPr lang="en-US" dirty="0"/>
              <a:t>Used pre-processor directives </a:t>
            </a:r>
          </a:p>
          <a:p>
            <a:endParaRPr lang="en-US" dirty="0"/>
          </a:p>
          <a:p>
            <a:r>
              <a:rPr lang="en-US" dirty="0"/>
              <a:t>Weekly releases </a:t>
            </a:r>
          </a:p>
          <a:p>
            <a:r>
              <a:rPr lang="en-US" dirty="0"/>
              <a:t>Monitoring in place</a:t>
            </a:r>
          </a:p>
          <a:p>
            <a:r>
              <a:rPr lang="en-US" dirty="0"/>
              <a:t>Rollback instantly in case of issues  </a:t>
            </a:r>
          </a:p>
          <a:p>
            <a:r>
              <a:rPr lang="en-US" dirty="0"/>
              <a:t>Once it hits production we wanted to make sure no customer impact</a:t>
            </a:r>
          </a:p>
        </p:txBody>
      </p:sp>
      <p:sp>
        <p:nvSpPr>
          <p:cNvPr id="4" name="Slide Number Placeholder 3"/>
          <p:cNvSpPr>
            <a:spLocks noGrp="1"/>
          </p:cNvSpPr>
          <p:nvPr>
            <p:ph type="sldNum" sz="quarter" idx="5"/>
          </p:nvPr>
        </p:nvSpPr>
        <p:spPr/>
        <p:txBody>
          <a:bodyPr/>
          <a:lstStyle/>
          <a:p>
            <a:fld id="{A80619F3-41A4-4033-ABF6-2B245E7146B3}" type="slidenum">
              <a:rPr lang="en-US" smtClean="0"/>
              <a:t>11</a:t>
            </a:fld>
            <a:endParaRPr lang="en-US"/>
          </a:p>
        </p:txBody>
      </p:sp>
    </p:spTree>
    <p:extLst>
      <p:ext uri="{BB962C8B-B14F-4D97-AF65-F5344CB8AC3E}">
        <p14:creationId xmlns:p14="http://schemas.microsoft.com/office/powerpoint/2010/main" val="1514040662"/>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over">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6CB67962-7DAD-27C7-AE18-58D126B021BE}"/>
              </a:ext>
            </a:extLst>
          </p:cNvPr>
          <p:cNvSpPr>
            <a:spLocks noGrp="1"/>
          </p:cNvSpPr>
          <p:nvPr>
            <p:ph type="subTitle" idx="1"/>
          </p:nvPr>
        </p:nvSpPr>
        <p:spPr>
          <a:xfrm>
            <a:off x="703730" y="5089365"/>
            <a:ext cx="9144000" cy="365125"/>
          </a:xfrm>
        </p:spPr>
        <p:txBody>
          <a:bodyPr>
            <a:normAutofit/>
          </a:bodyPr>
          <a:lstStyle>
            <a:lvl1pPr marL="0" indent="0" algn="l">
              <a:buNone/>
              <a:defRPr sz="18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pic>
        <p:nvPicPr>
          <p:cNvPr id="4" name="Picture 3" descr="Graphical user interface&#10;&#10;Description automatically generated with medium confidence">
            <a:extLst>
              <a:ext uri="{FF2B5EF4-FFF2-40B4-BE49-F238E27FC236}">
                <a16:creationId xmlns:a16="http://schemas.microsoft.com/office/drawing/2014/main" id="{6C00F3BE-9549-CFA5-93ED-073CB72206F3}"/>
              </a:ext>
            </a:extLst>
          </p:cNvPr>
          <p:cNvPicPr>
            <a:picLocks noChangeAspect="1"/>
          </p:cNvPicPr>
          <p:nvPr userDrawn="1"/>
        </p:nvPicPr>
        <p:blipFill>
          <a:blip r:embed="rId2"/>
          <a:stretch>
            <a:fillRect/>
          </a:stretch>
        </p:blipFill>
        <p:spPr>
          <a:xfrm>
            <a:off x="0" y="0"/>
            <a:ext cx="12192000" cy="6858000"/>
          </a:xfrm>
          <a:prstGeom prst="rect">
            <a:avLst/>
          </a:prstGeom>
        </p:spPr>
      </p:pic>
    </p:spTree>
    <p:extLst>
      <p:ext uri="{BB962C8B-B14F-4D97-AF65-F5344CB8AC3E}">
        <p14:creationId xmlns:p14="http://schemas.microsoft.com/office/powerpoint/2010/main" val="10237005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itle" preserve="1">
  <p:cSld name="Dividing_Slide">
    <p:spTree>
      <p:nvGrpSpPr>
        <p:cNvPr id="1" name=""/>
        <p:cNvGrpSpPr/>
        <p:nvPr/>
      </p:nvGrpSpPr>
      <p:grpSpPr>
        <a:xfrm>
          <a:off x="0" y="0"/>
          <a:ext cx="0" cy="0"/>
          <a:chOff x="0" y="0"/>
          <a:chExt cx="0" cy="0"/>
        </a:xfrm>
      </p:grpSpPr>
      <p:pic>
        <p:nvPicPr>
          <p:cNvPr id="13" name="Picture 12">
            <a:extLst>
              <a:ext uri="{FF2B5EF4-FFF2-40B4-BE49-F238E27FC236}">
                <a16:creationId xmlns:a16="http://schemas.microsoft.com/office/drawing/2014/main" id="{F24ACC4D-6C22-786F-EE96-E12EA0B91599}"/>
              </a:ext>
            </a:extLst>
          </p:cNvPr>
          <p:cNvPicPr>
            <a:picLocks noChangeAspect="1"/>
          </p:cNvPicPr>
          <p:nvPr userDrawn="1"/>
        </p:nvPicPr>
        <p:blipFill>
          <a:blip r:embed="rId2"/>
          <a:srcRect/>
          <a:stretch/>
        </p:blipFill>
        <p:spPr>
          <a:xfrm>
            <a:off x="7924800" y="2664229"/>
            <a:ext cx="6858000" cy="6858000"/>
          </a:xfrm>
          <a:prstGeom prst="rect">
            <a:avLst/>
          </a:prstGeom>
        </p:spPr>
      </p:pic>
      <p:sp>
        <p:nvSpPr>
          <p:cNvPr id="2" name="Title 1">
            <a:extLst>
              <a:ext uri="{FF2B5EF4-FFF2-40B4-BE49-F238E27FC236}">
                <a16:creationId xmlns:a16="http://schemas.microsoft.com/office/drawing/2014/main" id="{3483A32E-F292-BB75-B917-167F08F854CB}"/>
              </a:ext>
            </a:extLst>
          </p:cNvPr>
          <p:cNvSpPr>
            <a:spLocks noGrp="1"/>
          </p:cNvSpPr>
          <p:nvPr>
            <p:ph type="ctrTitle"/>
          </p:nvPr>
        </p:nvSpPr>
        <p:spPr>
          <a:xfrm>
            <a:off x="838200" y="3703320"/>
            <a:ext cx="9144000" cy="845734"/>
          </a:xfrm>
        </p:spPr>
        <p:txBody>
          <a:bodyPr anchor="b">
            <a:normAutofit/>
          </a:bodyPr>
          <a:lstStyle>
            <a:lvl1pPr algn="l">
              <a:defRPr sz="4400"/>
            </a:lvl1pPr>
          </a:lstStyle>
          <a:p>
            <a:r>
              <a:rPr lang="en-US" dirty="0"/>
              <a:t>Click to edit Master title style</a:t>
            </a:r>
          </a:p>
        </p:txBody>
      </p:sp>
      <p:sp>
        <p:nvSpPr>
          <p:cNvPr id="3" name="Subtitle 2">
            <a:extLst>
              <a:ext uri="{FF2B5EF4-FFF2-40B4-BE49-F238E27FC236}">
                <a16:creationId xmlns:a16="http://schemas.microsoft.com/office/drawing/2014/main" id="{6CB67962-7DAD-27C7-AE18-58D126B021BE}"/>
              </a:ext>
            </a:extLst>
          </p:cNvPr>
          <p:cNvSpPr>
            <a:spLocks noGrp="1"/>
          </p:cNvSpPr>
          <p:nvPr>
            <p:ph type="subTitle" idx="1"/>
          </p:nvPr>
        </p:nvSpPr>
        <p:spPr>
          <a:xfrm>
            <a:off x="838200" y="4641129"/>
            <a:ext cx="9144000" cy="365125"/>
          </a:xfrm>
        </p:spPr>
        <p:txBody>
          <a:bodyPr>
            <a:normAutofit/>
          </a:bodyPr>
          <a:lstStyle>
            <a:lvl1pPr marL="0" indent="0" algn="l">
              <a:buNone/>
              <a:defRPr sz="18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Tree>
    <p:extLst>
      <p:ext uri="{BB962C8B-B14F-4D97-AF65-F5344CB8AC3E}">
        <p14:creationId xmlns:p14="http://schemas.microsoft.com/office/powerpoint/2010/main" val="185798350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Content_1Column">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B525383B-3BB2-5B6A-5EFE-8EB8D73F9E8D}"/>
              </a:ext>
            </a:extLst>
          </p:cNvPr>
          <p:cNvPicPr>
            <a:picLocks noChangeAspect="1"/>
          </p:cNvPicPr>
          <p:nvPr userDrawn="1"/>
        </p:nvPicPr>
        <p:blipFill>
          <a:blip r:embed="rId2"/>
          <a:srcRect/>
          <a:stretch/>
        </p:blipFill>
        <p:spPr>
          <a:xfrm>
            <a:off x="7924800" y="2664229"/>
            <a:ext cx="6858000" cy="6858000"/>
          </a:xfrm>
          <a:prstGeom prst="rect">
            <a:avLst/>
          </a:prstGeom>
        </p:spPr>
      </p:pic>
      <p:sp>
        <p:nvSpPr>
          <p:cNvPr id="2" name="Title 1">
            <a:extLst>
              <a:ext uri="{FF2B5EF4-FFF2-40B4-BE49-F238E27FC236}">
                <a16:creationId xmlns:a16="http://schemas.microsoft.com/office/drawing/2014/main" id="{5602A9AB-AE88-89CB-1B76-390A6977627A}"/>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B45B9336-7CF9-6DBE-2B3F-9A8906D1B34B}"/>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4885431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Content_2Column">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5FF66F68-C8E3-49DD-CD58-1CDF06036E32}"/>
              </a:ext>
            </a:extLst>
          </p:cNvPr>
          <p:cNvPicPr>
            <a:picLocks noChangeAspect="1"/>
          </p:cNvPicPr>
          <p:nvPr userDrawn="1"/>
        </p:nvPicPr>
        <p:blipFill>
          <a:blip r:embed="rId2"/>
          <a:srcRect/>
          <a:stretch/>
        </p:blipFill>
        <p:spPr>
          <a:xfrm>
            <a:off x="7924800" y="2664229"/>
            <a:ext cx="6858000" cy="6858000"/>
          </a:xfrm>
          <a:prstGeom prst="rect">
            <a:avLst/>
          </a:prstGeom>
        </p:spPr>
      </p:pic>
      <p:sp>
        <p:nvSpPr>
          <p:cNvPr id="2" name="Title 1">
            <a:extLst>
              <a:ext uri="{FF2B5EF4-FFF2-40B4-BE49-F238E27FC236}">
                <a16:creationId xmlns:a16="http://schemas.microsoft.com/office/drawing/2014/main" id="{84F888CE-A252-6263-30B8-0AF3FFE1FE2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45FF3F87-0131-7BA2-72D5-E08759DB35F8}"/>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686B0771-0033-F9B5-EC49-F27E0C6D5E8C}"/>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73977329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Obj" preserve="1">
  <p:cSld name="Content_3Column">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9D807C16-CC92-2151-D639-06C0FE42325A}"/>
              </a:ext>
            </a:extLst>
          </p:cNvPr>
          <p:cNvPicPr>
            <a:picLocks noChangeAspect="1"/>
          </p:cNvPicPr>
          <p:nvPr userDrawn="1"/>
        </p:nvPicPr>
        <p:blipFill>
          <a:blip r:embed="rId2"/>
          <a:srcRect/>
          <a:stretch/>
        </p:blipFill>
        <p:spPr>
          <a:xfrm>
            <a:off x="7924800" y="2664229"/>
            <a:ext cx="6858000" cy="6858000"/>
          </a:xfrm>
          <a:prstGeom prst="rect">
            <a:avLst/>
          </a:prstGeom>
        </p:spPr>
      </p:pic>
      <p:sp>
        <p:nvSpPr>
          <p:cNvPr id="2" name="Title 1">
            <a:extLst>
              <a:ext uri="{FF2B5EF4-FFF2-40B4-BE49-F238E27FC236}">
                <a16:creationId xmlns:a16="http://schemas.microsoft.com/office/drawing/2014/main" id="{84F888CE-A252-6263-30B8-0AF3FFE1FE2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45FF3F87-0131-7BA2-72D5-E08759DB35F8}"/>
              </a:ext>
            </a:extLst>
          </p:cNvPr>
          <p:cNvSpPr>
            <a:spLocks noGrp="1"/>
          </p:cNvSpPr>
          <p:nvPr>
            <p:ph sz="half" idx="1"/>
          </p:nvPr>
        </p:nvSpPr>
        <p:spPr>
          <a:xfrm>
            <a:off x="838200" y="1825625"/>
            <a:ext cx="3413289"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686B0771-0033-F9B5-EC49-F27E0C6D5E8C}"/>
              </a:ext>
            </a:extLst>
          </p:cNvPr>
          <p:cNvSpPr>
            <a:spLocks noGrp="1"/>
          </p:cNvSpPr>
          <p:nvPr>
            <p:ph sz="half" idx="2"/>
          </p:nvPr>
        </p:nvSpPr>
        <p:spPr>
          <a:xfrm>
            <a:off x="4399960" y="1825625"/>
            <a:ext cx="3413289"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Content Placeholder 3">
            <a:extLst>
              <a:ext uri="{FF2B5EF4-FFF2-40B4-BE49-F238E27FC236}">
                <a16:creationId xmlns:a16="http://schemas.microsoft.com/office/drawing/2014/main" id="{2A3BFD12-5F2E-131D-2F93-A7BD75B46FEC}"/>
              </a:ext>
            </a:extLst>
          </p:cNvPr>
          <p:cNvSpPr>
            <a:spLocks noGrp="1"/>
          </p:cNvSpPr>
          <p:nvPr>
            <p:ph sz="half" idx="10"/>
          </p:nvPr>
        </p:nvSpPr>
        <p:spPr>
          <a:xfrm>
            <a:off x="7944438" y="1825625"/>
            <a:ext cx="3413289"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85326159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Split_ContentArea">
    <p:spTree>
      <p:nvGrpSpPr>
        <p:cNvPr id="1" name=""/>
        <p:cNvGrpSpPr/>
        <p:nvPr/>
      </p:nvGrpSpPr>
      <p:grpSpPr>
        <a:xfrm>
          <a:off x="0" y="0"/>
          <a:ext cx="0" cy="0"/>
          <a:chOff x="0" y="0"/>
          <a:chExt cx="0" cy="0"/>
        </a:xfrm>
      </p:grpSpPr>
      <p:sp>
        <p:nvSpPr>
          <p:cNvPr id="4" name="Content Placeholder 3">
            <a:extLst>
              <a:ext uri="{FF2B5EF4-FFF2-40B4-BE49-F238E27FC236}">
                <a16:creationId xmlns:a16="http://schemas.microsoft.com/office/drawing/2014/main" id="{66DF7C5E-F00D-A584-927A-EDDC069D0042}"/>
              </a:ext>
            </a:extLst>
          </p:cNvPr>
          <p:cNvSpPr>
            <a:spLocks noGrp="1"/>
          </p:cNvSpPr>
          <p:nvPr>
            <p:ph sz="half" idx="2"/>
          </p:nvPr>
        </p:nvSpPr>
        <p:spPr>
          <a:xfrm>
            <a:off x="839788" y="2258919"/>
            <a:ext cx="3266699" cy="4053292"/>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Rectangle 9">
            <a:extLst>
              <a:ext uri="{FF2B5EF4-FFF2-40B4-BE49-F238E27FC236}">
                <a16:creationId xmlns:a16="http://schemas.microsoft.com/office/drawing/2014/main" id="{9B2A815C-160E-630F-917E-D1559B6708A8}"/>
              </a:ext>
            </a:extLst>
          </p:cNvPr>
          <p:cNvSpPr/>
          <p:nvPr userDrawn="1"/>
        </p:nvSpPr>
        <p:spPr>
          <a:xfrm>
            <a:off x="4979324" y="0"/>
            <a:ext cx="7212676" cy="6858000"/>
          </a:xfrm>
          <a:prstGeom prst="rect">
            <a:avLst/>
          </a:prstGeom>
          <a:solidFill>
            <a:srgbClr val="19064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Title 10">
            <a:extLst>
              <a:ext uri="{FF2B5EF4-FFF2-40B4-BE49-F238E27FC236}">
                <a16:creationId xmlns:a16="http://schemas.microsoft.com/office/drawing/2014/main" id="{472AE49C-04B7-ADCD-9CAF-F576C3D79E2F}"/>
              </a:ext>
            </a:extLst>
          </p:cNvPr>
          <p:cNvSpPr>
            <a:spLocks noGrp="1"/>
          </p:cNvSpPr>
          <p:nvPr>
            <p:ph type="title"/>
          </p:nvPr>
        </p:nvSpPr>
        <p:spPr>
          <a:xfrm>
            <a:off x="838200" y="730250"/>
            <a:ext cx="3266699" cy="1325563"/>
          </a:xfrm>
        </p:spPr>
        <p:txBody>
          <a:bodyPr/>
          <a:lstStyle/>
          <a:p>
            <a:r>
              <a:rPr lang="en-US"/>
              <a:t>Click to edit Master title style</a:t>
            </a:r>
          </a:p>
        </p:txBody>
      </p:sp>
    </p:spTree>
    <p:extLst>
      <p:ext uri="{BB962C8B-B14F-4D97-AF65-F5344CB8AC3E}">
        <p14:creationId xmlns:p14="http://schemas.microsoft.com/office/powerpoint/2010/main" val="348812434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Split_ImageArea">
    <p:spTree>
      <p:nvGrpSpPr>
        <p:cNvPr id="1" name=""/>
        <p:cNvGrpSpPr/>
        <p:nvPr/>
      </p:nvGrpSpPr>
      <p:grpSpPr>
        <a:xfrm>
          <a:off x="0" y="0"/>
          <a:ext cx="0" cy="0"/>
          <a:chOff x="0" y="0"/>
          <a:chExt cx="0" cy="0"/>
        </a:xfrm>
      </p:grpSpPr>
      <p:sp>
        <p:nvSpPr>
          <p:cNvPr id="4" name="Content Placeholder 3">
            <a:extLst>
              <a:ext uri="{FF2B5EF4-FFF2-40B4-BE49-F238E27FC236}">
                <a16:creationId xmlns:a16="http://schemas.microsoft.com/office/drawing/2014/main" id="{66DF7C5E-F00D-A584-927A-EDDC069D0042}"/>
              </a:ext>
            </a:extLst>
          </p:cNvPr>
          <p:cNvSpPr>
            <a:spLocks noGrp="1"/>
          </p:cNvSpPr>
          <p:nvPr>
            <p:ph sz="half" idx="2"/>
          </p:nvPr>
        </p:nvSpPr>
        <p:spPr>
          <a:xfrm>
            <a:off x="839788" y="2258919"/>
            <a:ext cx="3266699" cy="4053292"/>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Rectangle 9">
            <a:extLst>
              <a:ext uri="{FF2B5EF4-FFF2-40B4-BE49-F238E27FC236}">
                <a16:creationId xmlns:a16="http://schemas.microsoft.com/office/drawing/2014/main" id="{9B2A815C-160E-630F-917E-D1559B6708A8}"/>
              </a:ext>
            </a:extLst>
          </p:cNvPr>
          <p:cNvSpPr/>
          <p:nvPr userDrawn="1"/>
        </p:nvSpPr>
        <p:spPr>
          <a:xfrm>
            <a:off x="4979324" y="0"/>
            <a:ext cx="7212676" cy="6858000"/>
          </a:xfrm>
          <a:prstGeom prst="rect">
            <a:avLst/>
          </a:prstGeom>
          <a:solidFill>
            <a:srgbClr val="19064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Title 10">
            <a:extLst>
              <a:ext uri="{FF2B5EF4-FFF2-40B4-BE49-F238E27FC236}">
                <a16:creationId xmlns:a16="http://schemas.microsoft.com/office/drawing/2014/main" id="{472AE49C-04B7-ADCD-9CAF-F576C3D79E2F}"/>
              </a:ext>
            </a:extLst>
          </p:cNvPr>
          <p:cNvSpPr>
            <a:spLocks noGrp="1"/>
          </p:cNvSpPr>
          <p:nvPr>
            <p:ph type="title"/>
          </p:nvPr>
        </p:nvSpPr>
        <p:spPr>
          <a:xfrm>
            <a:off x="838200" y="730250"/>
            <a:ext cx="3266699" cy="1325563"/>
          </a:xfrm>
        </p:spPr>
        <p:txBody>
          <a:bodyPr/>
          <a:lstStyle/>
          <a:p>
            <a:r>
              <a:rPr lang="en-US"/>
              <a:t>Click to edit Master title style</a:t>
            </a:r>
          </a:p>
        </p:txBody>
      </p:sp>
      <p:sp>
        <p:nvSpPr>
          <p:cNvPr id="3" name="Picture Placeholder 2">
            <a:extLst>
              <a:ext uri="{FF2B5EF4-FFF2-40B4-BE49-F238E27FC236}">
                <a16:creationId xmlns:a16="http://schemas.microsoft.com/office/drawing/2014/main" id="{3C1577BE-79EA-EE78-8557-CDFFAFA41AF5}"/>
              </a:ext>
            </a:extLst>
          </p:cNvPr>
          <p:cNvSpPr>
            <a:spLocks noGrp="1"/>
          </p:cNvSpPr>
          <p:nvPr>
            <p:ph type="pic" sz="quarter" idx="10"/>
          </p:nvPr>
        </p:nvSpPr>
        <p:spPr>
          <a:xfrm>
            <a:off x="4977736" y="0"/>
            <a:ext cx="7214264" cy="6858000"/>
          </a:xfrm>
        </p:spPr>
        <p:txBody>
          <a:bodyPr/>
          <a:lstStyle/>
          <a:p>
            <a:endParaRPr lang="en-US"/>
          </a:p>
        </p:txBody>
      </p:sp>
    </p:spTree>
    <p:extLst>
      <p:ext uri="{BB962C8B-B14F-4D97-AF65-F5344CB8AC3E}">
        <p14:creationId xmlns:p14="http://schemas.microsoft.com/office/powerpoint/2010/main" val="99235287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Image_Placehol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B512B8-84D1-44F9-EEFD-D4E46153AE55}"/>
              </a:ext>
            </a:extLst>
          </p:cNvPr>
          <p:cNvSpPr>
            <a:spLocks noGrp="1"/>
          </p:cNvSpPr>
          <p:nvPr>
            <p:ph type="title"/>
          </p:nvPr>
        </p:nvSpPr>
        <p:spPr/>
        <p:txBody>
          <a:bodyPr/>
          <a:lstStyle/>
          <a:p>
            <a:r>
              <a:rPr lang="en-US" dirty="0"/>
              <a:t>Click to edit Master title style</a:t>
            </a:r>
          </a:p>
        </p:txBody>
      </p:sp>
      <p:sp>
        <p:nvSpPr>
          <p:cNvPr id="7" name="Picture Placeholder 6">
            <a:extLst>
              <a:ext uri="{FF2B5EF4-FFF2-40B4-BE49-F238E27FC236}">
                <a16:creationId xmlns:a16="http://schemas.microsoft.com/office/drawing/2014/main" id="{FE5BF4EB-139D-0215-28ED-1C6B388D0A94}"/>
              </a:ext>
            </a:extLst>
          </p:cNvPr>
          <p:cNvSpPr>
            <a:spLocks noGrp="1"/>
          </p:cNvSpPr>
          <p:nvPr>
            <p:ph type="pic" sz="quarter" idx="13"/>
          </p:nvPr>
        </p:nvSpPr>
        <p:spPr>
          <a:xfrm>
            <a:off x="838200" y="1527175"/>
            <a:ext cx="10515600" cy="5330825"/>
          </a:xfrm>
        </p:spPr>
        <p:txBody>
          <a:bodyPr/>
          <a:lstStyle/>
          <a:p>
            <a:endParaRPr lang="en-US" dirty="0"/>
          </a:p>
        </p:txBody>
      </p:sp>
    </p:spTree>
    <p:extLst>
      <p:ext uri="{BB962C8B-B14F-4D97-AF65-F5344CB8AC3E}">
        <p14:creationId xmlns:p14="http://schemas.microsoft.com/office/powerpoint/2010/main" val="423179411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Blank_Slide">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68339FA4-CB47-64F7-0DE2-D1AE4485CC6F}"/>
              </a:ext>
            </a:extLst>
          </p:cNvPr>
          <p:cNvSpPr>
            <a:spLocks noGrp="1"/>
          </p:cNvSpPr>
          <p:nvPr>
            <p:ph type="title"/>
          </p:nvPr>
        </p:nvSpPr>
        <p:spPr/>
        <p:txBody>
          <a:bodyPr/>
          <a:lstStyle/>
          <a:p>
            <a:r>
              <a:rPr lang="en-US"/>
              <a:t>Click to edit Master title style</a:t>
            </a:r>
          </a:p>
        </p:txBody>
      </p:sp>
      <p:sp>
        <p:nvSpPr>
          <p:cNvPr id="7" name="Table Placeholder 6">
            <a:extLst>
              <a:ext uri="{FF2B5EF4-FFF2-40B4-BE49-F238E27FC236}">
                <a16:creationId xmlns:a16="http://schemas.microsoft.com/office/drawing/2014/main" id="{49A80658-64B2-8A16-A5D9-8E8038BBEA5D}"/>
              </a:ext>
            </a:extLst>
          </p:cNvPr>
          <p:cNvSpPr>
            <a:spLocks noGrp="1"/>
          </p:cNvSpPr>
          <p:nvPr>
            <p:ph type="tbl" sz="quarter" idx="10"/>
          </p:nvPr>
        </p:nvSpPr>
        <p:spPr>
          <a:xfrm>
            <a:off x="838200" y="1819275"/>
            <a:ext cx="10515600" cy="4298950"/>
          </a:xfrm>
        </p:spPr>
        <p:txBody>
          <a:bodyPr/>
          <a:lstStyle/>
          <a:p>
            <a:endParaRPr lang="en-US"/>
          </a:p>
        </p:txBody>
      </p:sp>
    </p:spTree>
    <p:extLst>
      <p:ext uri="{BB962C8B-B14F-4D97-AF65-F5344CB8AC3E}">
        <p14:creationId xmlns:p14="http://schemas.microsoft.com/office/powerpoint/2010/main" val="307537404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image" Target="../media/image2.png"/><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image" Target="../media/image1.png"/><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11" name="Picture 10" descr="Background pattern&#10;&#10;Description automatically generated">
            <a:extLst>
              <a:ext uri="{FF2B5EF4-FFF2-40B4-BE49-F238E27FC236}">
                <a16:creationId xmlns:a16="http://schemas.microsoft.com/office/drawing/2014/main" id="{890A6E38-821E-3B3B-D008-13ECE0BA0503}"/>
              </a:ext>
            </a:extLst>
          </p:cNvPr>
          <p:cNvPicPr>
            <a:picLocks noChangeAspect="1"/>
          </p:cNvPicPr>
          <p:nvPr userDrawn="1"/>
        </p:nvPicPr>
        <p:blipFill>
          <a:blip r:embed="rId11"/>
          <a:stretch>
            <a:fillRect/>
          </a:stretch>
        </p:blipFill>
        <p:spPr>
          <a:xfrm>
            <a:off x="0" y="0"/>
            <a:ext cx="12192000" cy="6858000"/>
          </a:xfrm>
          <a:prstGeom prst="rect">
            <a:avLst/>
          </a:prstGeom>
        </p:spPr>
      </p:pic>
      <p:sp>
        <p:nvSpPr>
          <p:cNvPr id="2" name="Title Placeholder 1">
            <a:extLst>
              <a:ext uri="{FF2B5EF4-FFF2-40B4-BE49-F238E27FC236}">
                <a16:creationId xmlns:a16="http://schemas.microsoft.com/office/drawing/2014/main" id="{4A77048C-E359-F66D-AD4D-97D47FB308F4}"/>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a:extLst>
              <a:ext uri="{FF2B5EF4-FFF2-40B4-BE49-F238E27FC236}">
                <a16:creationId xmlns:a16="http://schemas.microsoft.com/office/drawing/2014/main" id="{AA9C945F-7803-9CF7-4561-E707D977AB0F}"/>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213AD0B5-411C-DD37-3DE1-D299F9DA7877}"/>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800">
                <a:solidFill>
                  <a:schemeClr val="bg1"/>
                </a:solidFill>
                <a:latin typeface="Open Sans" pitchFamily="2" charset="0"/>
                <a:cs typeface="Open Sans" pitchFamily="2" charset="0"/>
              </a:defRPr>
            </a:lvl1pPr>
          </a:lstStyle>
          <a:p>
            <a:fld id="{5ECCB86A-3665-5147-BAC9-7BEF9D6DEA03}" type="datetimeFigureOut">
              <a:rPr lang="en-US" smtClean="0"/>
              <a:pPr/>
              <a:t>11/17/2022</a:t>
            </a:fld>
            <a:endParaRPr lang="en-US"/>
          </a:p>
        </p:txBody>
      </p:sp>
      <p:sp>
        <p:nvSpPr>
          <p:cNvPr id="6" name="Slide Number Placeholder 5">
            <a:extLst>
              <a:ext uri="{FF2B5EF4-FFF2-40B4-BE49-F238E27FC236}">
                <a16:creationId xmlns:a16="http://schemas.microsoft.com/office/drawing/2014/main" id="{50C852EC-6A60-0D42-A9E9-DDECCBDFBF03}"/>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800">
                <a:solidFill>
                  <a:schemeClr val="bg1"/>
                </a:solidFill>
                <a:latin typeface="Open Sans" pitchFamily="2" charset="0"/>
                <a:cs typeface="Open Sans" pitchFamily="2" charset="0"/>
              </a:defRPr>
            </a:lvl1pPr>
          </a:lstStyle>
          <a:p>
            <a:fld id="{AE28451E-F2BC-8240-B99D-B1C92C439287}" type="slidenum">
              <a:rPr lang="en-US" smtClean="0"/>
              <a:pPr/>
              <a:t>‹#›</a:t>
            </a:fld>
            <a:endParaRPr lang="en-US"/>
          </a:p>
        </p:txBody>
      </p:sp>
      <p:pic>
        <p:nvPicPr>
          <p:cNvPr id="10" name="Picture 9" descr="Shape, icon, rectangle&#10;&#10;Description automatically generated">
            <a:extLst>
              <a:ext uri="{FF2B5EF4-FFF2-40B4-BE49-F238E27FC236}">
                <a16:creationId xmlns:a16="http://schemas.microsoft.com/office/drawing/2014/main" id="{16B77DA5-824E-FBA0-B882-81A183CEDA43}"/>
              </a:ext>
            </a:extLst>
          </p:cNvPr>
          <p:cNvPicPr>
            <a:picLocks noChangeAspect="1"/>
          </p:cNvPicPr>
          <p:nvPr userDrawn="1"/>
        </p:nvPicPr>
        <p:blipFill>
          <a:blip r:embed="rId12"/>
          <a:stretch>
            <a:fillRect/>
          </a:stretch>
        </p:blipFill>
        <p:spPr>
          <a:xfrm>
            <a:off x="12192000" y="0"/>
            <a:ext cx="901700" cy="4508500"/>
          </a:xfrm>
          <a:prstGeom prst="rect">
            <a:avLst/>
          </a:prstGeom>
        </p:spPr>
      </p:pic>
    </p:spTree>
    <p:extLst>
      <p:ext uri="{BB962C8B-B14F-4D97-AF65-F5344CB8AC3E}">
        <p14:creationId xmlns:p14="http://schemas.microsoft.com/office/powerpoint/2010/main" val="4077417812"/>
      </p:ext>
    </p:extLst>
  </p:cSld>
  <p:clrMap bg1="lt1" tx1="dk1" bg2="lt2" tx2="dk2" accent1="accent1" accent2="accent2" accent3="accent3" accent4="accent4" accent5="accent5" accent6="accent6" hlink="hlink" folHlink="folHlink"/>
  <p:sldLayoutIdLst>
    <p:sldLayoutId id="2147483659" r:id="rId1"/>
    <p:sldLayoutId id="2147483649" r:id="rId2"/>
    <p:sldLayoutId id="2147483650" r:id="rId3"/>
    <p:sldLayoutId id="2147483652" r:id="rId4"/>
    <p:sldLayoutId id="2147483657" r:id="rId5"/>
    <p:sldLayoutId id="2147483653" r:id="rId6"/>
    <p:sldLayoutId id="2147483658" r:id="rId7"/>
    <p:sldLayoutId id="2147483654" r:id="rId8"/>
    <p:sldLayoutId id="2147483655" r:id="rId9"/>
  </p:sldLayoutIdLst>
  <p:txStyles>
    <p:titleStyle>
      <a:lvl1pPr algn="l" defTabSz="914400" rtl="0" eaLnBrk="1" latinLnBrk="0" hangingPunct="1">
        <a:lnSpc>
          <a:spcPct val="90000"/>
        </a:lnSpc>
        <a:spcBef>
          <a:spcPct val="0"/>
        </a:spcBef>
        <a:buNone/>
        <a:defRPr sz="2800" b="1" i="0" kern="1200" spc="120" baseline="0">
          <a:solidFill>
            <a:schemeClr val="bg1"/>
          </a:solidFill>
          <a:latin typeface="Open Sans Light" pitchFamily="2" charset="0"/>
          <a:ea typeface="+mj-ea"/>
          <a:cs typeface="Open Sans Light" pitchFamily="2" charset="0"/>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1800" kern="1200">
          <a:solidFill>
            <a:schemeClr val="bg1"/>
          </a:solidFill>
          <a:latin typeface="Open Sans" pitchFamily="2" charset="0"/>
          <a:ea typeface="+mn-ea"/>
          <a:cs typeface="Open Sans" pitchFamily="2" charset="0"/>
        </a:defRPr>
      </a:lvl1pPr>
      <a:lvl2pPr marL="685800" indent="-228600" algn="l" defTabSz="914400" rtl="0" eaLnBrk="1" latinLnBrk="0" hangingPunct="1">
        <a:lnSpc>
          <a:spcPct val="90000"/>
        </a:lnSpc>
        <a:spcBef>
          <a:spcPts val="500"/>
        </a:spcBef>
        <a:buFont typeface="Arial" panose="020B0604020202020204" pitchFamily="34" charset="0"/>
        <a:buChar char="•"/>
        <a:defRPr sz="1600" kern="1200">
          <a:solidFill>
            <a:schemeClr val="bg1"/>
          </a:solidFill>
          <a:latin typeface="Open Sans" pitchFamily="2" charset="0"/>
          <a:ea typeface="+mn-ea"/>
          <a:cs typeface="Open Sans" pitchFamily="2" charset="0"/>
        </a:defRPr>
      </a:lvl2pPr>
      <a:lvl3pPr marL="1143000" indent="-228600" algn="l" defTabSz="914400" rtl="0" eaLnBrk="1" latinLnBrk="0" hangingPunct="1">
        <a:lnSpc>
          <a:spcPct val="90000"/>
        </a:lnSpc>
        <a:spcBef>
          <a:spcPts val="500"/>
        </a:spcBef>
        <a:buFont typeface="Arial" panose="020B0604020202020204" pitchFamily="34" charset="0"/>
        <a:buChar char="•"/>
        <a:defRPr sz="1400" kern="1200">
          <a:solidFill>
            <a:schemeClr val="bg1"/>
          </a:solidFill>
          <a:latin typeface="Open Sans" pitchFamily="2" charset="0"/>
          <a:ea typeface="+mn-ea"/>
          <a:cs typeface="Open Sans" pitchFamily="2"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200" kern="1200">
          <a:solidFill>
            <a:schemeClr val="bg1"/>
          </a:solidFill>
          <a:latin typeface="Open Sans" pitchFamily="2" charset="0"/>
          <a:ea typeface="+mn-ea"/>
          <a:cs typeface="Open Sans" pitchFamily="2"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200" kern="1200">
          <a:solidFill>
            <a:schemeClr val="bg1"/>
          </a:solidFill>
          <a:latin typeface="Open Sans" pitchFamily="2" charset="0"/>
          <a:ea typeface="+mn-ea"/>
          <a:cs typeface="Open Sans"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6.xml"/><Relationship Id="rId5" Type="http://schemas.openxmlformats.org/officeDocument/2006/relationships/image" Target="../media/image7.png"/><Relationship Id="rId4" Type="http://schemas.openxmlformats.org/officeDocument/2006/relationships/image" Target="../media/image6.svg"/></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5.xml"/><Relationship Id="rId1" Type="http://schemas.openxmlformats.org/officeDocument/2006/relationships/slideLayout" Target="../slideLayouts/slideLayout6.xml"/><Relationship Id="rId4" Type="http://schemas.openxmlformats.org/officeDocument/2006/relationships/image" Target="../media/image9.png"/></Relationships>
</file>

<file path=ppt/slides/_rels/slide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6.xml"/><Relationship Id="rId1" Type="http://schemas.openxmlformats.org/officeDocument/2006/relationships/slideLayout" Target="../slideLayouts/slideLayout6.xml"/><Relationship Id="rId4" Type="http://schemas.openxmlformats.org/officeDocument/2006/relationships/image" Target="../media/image11.png"/></Relationships>
</file>

<file path=ppt/slides/_rels/slide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7.xml"/><Relationship Id="rId1" Type="http://schemas.openxmlformats.org/officeDocument/2006/relationships/slideLayout" Target="../slideLayouts/slideLayout3.xml"/><Relationship Id="rId4" Type="http://schemas.openxmlformats.org/officeDocument/2006/relationships/image" Target="../media/image13.sv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ubtitle 1">
            <a:extLst>
              <a:ext uri="{FF2B5EF4-FFF2-40B4-BE49-F238E27FC236}">
                <a16:creationId xmlns:a16="http://schemas.microsoft.com/office/drawing/2014/main" id="{256BB20A-49C9-FD36-2105-A386C3F9FA85}"/>
              </a:ext>
            </a:extLst>
          </p:cNvPr>
          <p:cNvSpPr>
            <a:spLocks noGrp="1"/>
          </p:cNvSpPr>
          <p:nvPr>
            <p:ph type="subTitle" idx="1"/>
          </p:nvPr>
        </p:nvSpPr>
        <p:spPr/>
        <p:txBody>
          <a:bodyPr/>
          <a:lstStyle/>
          <a:p>
            <a:endParaRPr lang="en-US"/>
          </a:p>
        </p:txBody>
      </p:sp>
    </p:spTree>
    <p:extLst>
      <p:ext uri="{BB962C8B-B14F-4D97-AF65-F5344CB8AC3E}">
        <p14:creationId xmlns:p14="http://schemas.microsoft.com/office/powerpoint/2010/main" val="44801849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166C8D-C1BD-8037-C517-9415FF706A01}"/>
              </a:ext>
            </a:extLst>
          </p:cNvPr>
          <p:cNvSpPr>
            <a:spLocks noGrp="1"/>
          </p:cNvSpPr>
          <p:nvPr>
            <p:ph type="title"/>
          </p:nvPr>
        </p:nvSpPr>
        <p:spPr/>
        <p:txBody>
          <a:bodyPr/>
          <a:lstStyle/>
          <a:p>
            <a:r>
              <a:rPr lang="en-US" dirty="0"/>
              <a:t>Learnings and Challenges</a:t>
            </a:r>
          </a:p>
        </p:txBody>
      </p:sp>
      <p:sp>
        <p:nvSpPr>
          <p:cNvPr id="3" name="Content Placeholder 2">
            <a:extLst>
              <a:ext uri="{FF2B5EF4-FFF2-40B4-BE49-F238E27FC236}">
                <a16:creationId xmlns:a16="http://schemas.microsoft.com/office/drawing/2014/main" id="{178F6524-E106-BA0D-CE17-9387E7EF7BF9}"/>
              </a:ext>
            </a:extLst>
          </p:cNvPr>
          <p:cNvSpPr>
            <a:spLocks noGrp="1"/>
          </p:cNvSpPr>
          <p:nvPr>
            <p:ph idx="1"/>
          </p:nvPr>
        </p:nvSpPr>
        <p:spPr/>
        <p:txBody>
          <a:bodyPr>
            <a:normAutofit fontScale="77500" lnSpcReduction="20000"/>
          </a:bodyPr>
          <a:lstStyle/>
          <a:p>
            <a:pPr>
              <a:buFont typeface="Wingdings" panose="05000000000000000000" pitchFamily="2" charset="2"/>
              <a:buChar char="Ø"/>
            </a:pPr>
            <a:r>
              <a:rPr lang="en-US" sz="2000" dirty="0"/>
              <a:t> </a:t>
            </a:r>
            <a:r>
              <a:rPr lang="en-US" sz="2000" dirty="0" err="1"/>
              <a:t>GetHashCode</a:t>
            </a:r>
            <a:r>
              <a:rPr lang="en-US" sz="2000" dirty="0"/>
              <a:t> is not consistent for strings and other value types </a:t>
            </a:r>
          </a:p>
          <a:p>
            <a:pPr>
              <a:buFont typeface="Wingdings" panose="05000000000000000000" pitchFamily="2" charset="2"/>
              <a:buChar char="Ø"/>
            </a:pPr>
            <a:endParaRPr lang="en-US" sz="2000" dirty="0"/>
          </a:p>
          <a:p>
            <a:pPr>
              <a:buFont typeface="Wingdings" panose="05000000000000000000" pitchFamily="2" charset="2"/>
              <a:buChar char="Ø"/>
            </a:pPr>
            <a:r>
              <a:rPr lang="en-US" sz="2000" dirty="0"/>
              <a:t> </a:t>
            </a:r>
            <a:r>
              <a:rPr lang="en-US" sz="2000" dirty="0" err="1"/>
              <a:t>UnityServiceProvider</a:t>
            </a:r>
            <a:r>
              <a:rPr lang="en-US" sz="2000" dirty="0"/>
              <a:t> and Dependency Injection</a:t>
            </a:r>
          </a:p>
          <a:p>
            <a:pPr>
              <a:buFont typeface="Wingdings" panose="05000000000000000000" pitchFamily="2" charset="2"/>
              <a:buChar char="Ø"/>
            </a:pPr>
            <a:endParaRPr lang="en-US" sz="2000" dirty="0"/>
          </a:p>
          <a:p>
            <a:pPr>
              <a:buFont typeface="Wingdings" panose="05000000000000000000" pitchFamily="2" charset="2"/>
              <a:buChar char="Ø"/>
            </a:pPr>
            <a:r>
              <a:rPr lang="en-US" sz="2000" dirty="0"/>
              <a:t> Upgrade from .NET Core 3.1 to .NET Core 6 </a:t>
            </a:r>
          </a:p>
          <a:p>
            <a:pPr lvl="1">
              <a:buFont typeface="Wingdings" panose="05000000000000000000" pitchFamily="2" charset="2"/>
              <a:buChar char="Ø"/>
            </a:pPr>
            <a:r>
              <a:rPr lang="en-US" sz="1800" dirty="0"/>
              <a:t>Support for </a:t>
            </a:r>
            <a:r>
              <a:rPr lang="en-US" sz="1800" dirty="0" err="1"/>
              <a:t>NonValidatedHeader</a:t>
            </a:r>
            <a:endParaRPr lang="en-US" sz="1800" dirty="0"/>
          </a:p>
          <a:p>
            <a:pPr lvl="1">
              <a:buFont typeface="Wingdings" panose="05000000000000000000" pitchFamily="2" charset="2"/>
              <a:buChar char="Ø"/>
            </a:pPr>
            <a:r>
              <a:rPr lang="en-US" sz="1800" dirty="0"/>
              <a:t>Support for </a:t>
            </a:r>
            <a:r>
              <a:rPr lang="en-US" sz="1800" dirty="0" err="1"/>
              <a:t>DelayCertificate</a:t>
            </a:r>
            <a:r>
              <a:rPr lang="en-US" sz="1800" dirty="0"/>
              <a:t> </a:t>
            </a:r>
            <a:r>
              <a:rPr lang="en-US" sz="1800" dirty="0" err="1"/>
              <a:t>ClientAuthenticationMode</a:t>
            </a:r>
            <a:r>
              <a:rPr lang="en-US" sz="1800" dirty="0"/>
              <a:t>  </a:t>
            </a:r>
          </a:p>
          <a:p>
            <a:pPr>
              <a:buFont typeface="Wingdings" panose="05000000000000000000" pitchFamily="2" charset="2"/>
              <a:buChar char="Ø"/>
            </a:pPr>
            <a:endParaRPr lang="en-US" sz="2000" b="0" i="0" dirty="0">
              <a:effectLst/>
              <a:latin typeface="Calibri" panose="020F0502020204030204" pitchFamily="34" charset="0"/>
            </a:endParaRPr>
          </a:p>
          <a:p>
            <a:pPr>
              <a:buFont typeface="Wingdings" panose="05000000000000000000" pitchFamily="2" charset="2"/>
              <a:buChar char="Ø"/>
            </a:pPr>
            <a:r>
              <a:rPr lang="en-US" sz="2000" b="0" i="0" dirty="0">
                <a:effectLst/>
                <a:latin typeface="Calibri" panose="020F0502020204030204" pitchFamily="34" charset="0"/>
              </a:rPr>
              <a:t> </a:t>
            </a:r>
            <a:r>
              <a:rPr lang="en-US" sz="2000" b="0" i="0" dirty="0" err="1">
                <a:effectLst/>
                <a:latin typeface="Calibri" panose="020F0502020204030204" pitchFamily="34" charset="0"/>
              </a:rPr>
              <a:t>HttpRequestMessage.Headers</a:t>
            </a:r>
            <a:r>
              <a:rPr lang="en-US" sz="2000" b="0" i="0" dirty="0">
                <a:effectLst/>
                <a:latin typeface="Calibri" panose="020F0502020204030204" pitchFamily="34" charset="0"/>
              </a:rPr>
              <a:t> is not thread safe in .NET Core 6 </a:t>
            </a:r>
          </a:p>
          <a:p>
            <a:pPr>
              <a:buFont typeface="Wingdings" panose="05000000000000000000" pitchFamily="2" charset="2"/>
              <a:buChar char="Ø"/>
            </a:pPr>
            <a:endParaRPr lang="en-US" sz="2000" dirty="0"/>
          </a:p>
          <a:p>
            <a:pPr>
              <a:buFont typeface="Wingdings" panose="05000000000000000000" pitchFamily="2" charset="2"/>
              <a:buChar char="Ø"/>
            </a:pPr>
            <a:r>
              <a:rPr lang="en-US" sz="2000" dirty="0"/>
              <a:t> Built-in Controller responses do not return valid JSON for errors</a:t>
            </a:r>
          </a:p>
          <a:p>
            <a:pPr>
              <a:buFont typeface="Wingdings" panose="05000000000000000000" pitchFamily="2" charset="2"/>
              <a:buChar char="Ø"/>
            </a:pPr>
            <a:endParaRPr lang="en-US" sz="2000" b="0" i="0" dirty="0">
              <a:effectLst/>
              <a:latin typeface="Calibri" panose="020F0502020204030204" pitchFamily="34" charset="0"/>
            </a:endParaRPr>
          </a:p>
          <a:p>
            <a:pPr>
              <a:buFont typeface="Wingdings" panose="05000000000000000000" pitchFamily="2" charset="2"/>
              <a:buChar char="Ø"/>
            </a:pPr>
            <a:r>
              <a:rPr lang="en-US" sz="2000" b="0" i="0" dirty="0">
                <a:effectLst/>
                <a:latin typeface="Calibri" panose="020F0502020204030204" pitchFamily="34" charset="0"/>
              </a:rPr>
              <a:t> NET Core defaults to chunked encoding</a:t>
            </a:r>
          </a:p>
          <a:p>
            <a:pPr rtl="0">
              <a:buFont typeface="Wingdings" panose="05000000000000000000" pitchFamily="2" charset="2"/>
              <a:buChar char="Ø"/>
            </a:pPr>
            <a:endParaRPr lang="en-US" sz="2000" dirty="0">
              <a:effectLst/>
              <a:latin typeface="-apple-system"/>
            </a:endParaRPr>
          </a:p>
          <a:p>
            <a:pPr rtl="0">
              <a:buFont typeface="Wingdings" panose="05000000000000000000" pitchFamily="2" charset="2"/>
              <a:buChar char="Ø"/>
            </a:pPr>
            <a:r>
              <a:rPr lang="en-US" sz="2000" dirty="0">
                <a:effectLst/>
                <a:latin typeface="-apple-system"/>
              </a:rPr>
              <a:t> Use of </a:t>
            </a:r>
            <a:r>
              <a:rPr lang="en-US" sz="2000" dirty="0" err="1">
                <a:effectLst/>
                <a:latin typeface="-apple-system"/>
              </a:rPr>
              <a:t>TestServer</a:t>
            </a:r>
            <a:r>
              <a:rPr lang="en-US" sz="2000" dirty="0">
                <a:effectLst/>
                <a:latin typeface="-apple-system"/>
              </a:rPr>
              <a:t> for UDP transport</a:t>
            </a:r>
            <a:endParaRPr lang="en-US" sz="2000" dirty="0"/>
          </a:p>
          <a:p>
            <a:endParaRPr lang="en-US" dirty="0"/>
          </a:p>
        </p:txBody>
      </p:sp>
    </p:spTree>
    <p:extLst>
      <p:ext uri="{BB962C8B-B14F-4D97-AF65-F5344CB8AC3E}">
        <p14:creationId xmlns:p14="http://schemas.microsoft.com/office/powerpoint/2010/main" val="257040163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EEB09E-558E-6A14-E833-BF1D194E71A1}"/>
              </a:ext>
            </a:extLst>
          </p:cNvPr>
          <p:cNvSpPr>
            <a:spLocks noGrp="1"/>
          </p:cNvSpPr>
          <p:nvPr>
            <p:ph type="title"/>
          </p:nvPr>
        </p:nvSpPr>
        <p:spPr/>
        <p:txBody>
          <a:bodyPr/>
          <a:lstStyle/>
          <a:p>
            <a:r>
              <a:rPr lang="en-US" dirty="0"/>
              <a:t>Other Learnings and Challenges</a:t>
            </a:r>
          </a:p>
        </p:txBody>
      </p:sp>
      <p:sp>
        <p:nvSpPr>
          <p:cNvPr id="3" name="Content Placeholder 2">
            <a:extLst>
              <a:ext uri="{FF2B5EF4-FFF2-40B4-BE49-F238E27FC236}">
                <a16:creationId xmlns:a16="http://schemas.microsoft.com/office/drawing/2014/main" id="{3EA4B3A2-40B5-546A-82FD-60D59DBE878B}"/>
              </a:ext>
            </a:extLst>
          </p:cNvPr>
          <p:cNvSpPr>
            <a:spLocks noGrp="1"/>
          </p:cNvSpPr>
          <p:nvPr>
            <p:ph idx="1"/>
          </p:nvPr>
        </p:nvSpPr>
        <p:spPr/>
        <p:txBody>
          <a:bodyPr/>
          <a:lstStyle/>
          <a:p>
            <a:pPr>
              <a:buFont typeface="Wingdings" panose="05000000000000000000" pitchFamily="2" charset="2"/>
              <a:buChar char="Ø"/>
            </a:pPr>
            <a:r>
              <a:rPr lang="en-US" sz="2000" dirty="0"/>
              <a:t>Build expertise on .NET Core </a:t>
            </a:r>
          </a:p>
          <a:p>
            <a:pPr>
              <a:buFont typeface="Wingdings" panose="05000000000000000000" pitchFamily="2" charset="2"/>
              <a:buChar char="Ø"/>
            </a:pPr>
            <a:endParaRPr lang="en-US" sz="2000" dirty="0"/>
          </a:p>
          <a:p>
            <a:pPr>
              <a:buFont typeface="Wingdings" panose="05000000000000000000" pitchFamily="2" charset="2"/>
              <a:buChar char="Ø"/>
            </a:pPr>
            <a:r>
              <a:rPr lang="en-US" sz="2000" dirty="0"/>
              <a:t>Do not disrupt continuous development and features</a:t>
            </a:r>
          </a:p>
          <a:p>
            <a:pPr>
              <a:buFont typeface="Wingdings" panose="05000000000000000000" pitchFamily="2" charset="2"/>
              <a:buChar char="Ø"/>
            </a:pPr>
            <a:endParaRPr lang="en-US" sz="2000" dirty="0"/>
          </a:p>
          <a:p>
            <a:pPr>
              <a:buFont typeface="Wingdings" panose="05000000000000000000" pitchFamily="2" charset="2"/>
              <a:buChar char="Ø"/>
            </a:pPr>
            <a:r>
              <a:rPr lang="en-US" sz="2000" dirty="0"/>
              <a:t> Team members working in parallel without getting blocked on </a:t>
            </a:r>
            <a:r>
              <a:rPr lang="en-US" sz="2000" dirty="0" err="1"/>
              <a:t>eachother</a:t>
            </a:r>
            <a:endParaRPr lang="en-US" sz="2000" dirty="0"/>
          </a:p>
          <a:p>
            <a:pPr>
              <a:buFont typeface="Wingdings" panose="05000000000000000000" pitchFamily="2" charset="2"/>
              <a:buChar char="Ø"/>
            </a:pPr>
            <a:endParaRPr lang="en-US" sz="2000" dirty="0"/>
          </a:p>
          <a:p>
            <a:pPr>
              <a:buFont typeface="Wingdings" panose="05000000000000000000" pitchFamily="2" charset="2"/>
              <a:buChar char="Ø"/>
            </a:pPr>
            <a:r>
              <a:rPr lang="en-US" sz="2000" dirty="0"/>
              <a:t> Gradual Rollout of NET Core while still supporting .NET FW</a:t>
            </a:r>
          </a:p>
          <a:p>
            <a:pPr marL="0" indent="0">
              <a:buNone/>
            </a:pPr>
            <a:r>
              <a:rPr lang="en-US" dirty="0"/>
              <a:t> </a:t>
            </a:r>
          </a:p>
          <a:p>
            <a:endParaRPr lang="en-US" dirty="0"/>
          </a:p>
        </p:txBody>
      </p:sp>
    </p:spTree>
    <p:extLst>
      <p:ext uri="{BB962C8B-B14F-4D97-AF65-F5344CB8AC3E}">
        <p14:creationId xmlns:p14="http://schemas.microsoft.com/office/powerpoint/2010/main" val="161696930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6CAEA7-2005-2F23-67EA-D388C4B2C831}"/>
              </a:ext>
            </a:extLst>
          </p:cNvPr>
          <p:cNvSpPr>
            <a:spLocks noGrp="1"/>
          </p:cNvSpPr>
          <p:nvPr>
            <p:ph type="title"/>
          </p:nvPr>
        </p:nvSpPr>
        <p:spPr/>
        <p:txBody>
          <a:bodyPr/>
          <a:lstStyle/>
          <a:p>
            <a:r>
              <a:rPr lang="en-US" dirty="0"/>
              <a:t>What’s Next?</a:t>
            </a:r>
          </a:p>
        </p:txBody>
      </p:sp>
      <p:sp>
        <p:nvSpPr>
          <p:cNvPr id="3" name="Content Placeholder 2">
            <a:extLst>
              <a:ext uri="{FF2B5EF4-FFF2-40B4-BE49-F238E27FC236}">
                <a16:creationId xmlns:a16="http://schemas.microsoft.com/office/drawing/2014/main" id="{2A3DA5AB-F487-A45C-35FB-35D06905E9C4}"/>
              </a:ext>
            </a:extLst>
          </p:cNvPr>
          <p:cNvSpPr>
            <a:spLocks noGrp="1"/>
          </p:cNvSpPr>
          <p:nvPr>
            <p:ph idx="1"/>
          </p:nvPr>
        </p:nvSpPr>
        <p:spPr/>
        <p:txBody>
          <a:bodyPr/>
          <a:lstStyle/>
          <a:p>
            <a:pPr>
              <a:buFont typeface="Wingdings" panose="05000000000000000000" pitchFamily="2" charset="2"/>
              <a:buChar char="Ø"/>
            </a:pPr>
            <a:r>
              <a:rPr lang="en-US" sz="2400" dirty="0"/>
              <a:t> Moving migrated services to Linux </a:t>
            </a:r>
          </a:p>
          <a:p>
            <a:pPr>
              <a:buFont typeface="Wingdings" panose="05000000000000000000" pitchFamily="2" charset="2"/>
              <a:buChar char="Ø"/>
            </a:pPr>
            <a:endParaRPr lang="en-US" sz="2400" dirty="0"/>
          </a:p>
          <a:p>
            <a:pPr>
              <a:buFont typeface="Wingdings" panose="05000000000000000000" pitchFamily="2" charset="2"/>
              <a:buChar char="Ø"/>
            </a:pPr>
            <a:r>
              <a:rPr lang="en-US" sz="2400" dirty="0"/>
              <a:t> Upgrading from Http/1 and Http/2 to Http/3 with </a:t>
            </a:r>
            <a:r>
              <a:rPr lang="en-US" sz="2400" dirty="0" err="1"/>
              <a:t>Quic</a:t>
            </a:r>
            <a:endParaRPr lang="en-US" sz="2400" dirty="0"/>
          </a:p>
          <a:p>
            <a:pPr>
              <a:buFont typeface="Wingdings" panose="05000000000000000000" pitchFamily="2" charset="2"/>
              <a:buChar char="Ø"/>
            </a:pPr>
            <a:endParaRPr lang="en-US" sz="2400" dirty="0"/>
          </a:p>
          <a:p>
            <a:pPr>
              <a:buFont typeface="Wingdings" panose="05000000000000000000" pitchFamily="2" charset="2"/>
              <a:buChar char="Ø"/>
            </a:pPr>
            <a:r>
              <a:rPr lang="en-US" sz="2400" dirty="0"/>
              <a:t> Upgrading to .NET Core 7</a:t>
            </a:r>
          </a:p>
          <a:p>
            <a:endParaRPr lang="en-US" dirty="0"/>
          </a:p>
        </p:txBody>
      </p:sp>
    </p:spTree>
    <p:extLst>
      <p:ext uri="{BB962C8B-B14F-4D97-AF65-F5344CB8AC3E}">
        <p14:creationId xmlns:p14="http://schemas.microsoft.com/office/powerpoint/2010/main" val="290238445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36FA4A-2F54-BB42-2464-78B9DB30381E}"/>
              </a:ext>
            </a:extLst>
          </p:cNvPr>
          <p:cNvSpPr>
            <a:spLocks noGrp="1"/>
          </p:cNvSpPr>
          <p:nvPr>
            <p:ph type="ctrTitle"/>
          </p:nvPr>
        </p:nvSpPr>
        <p:spPr/>
        <p:txBody>
          <a:bodyPr>
            <a:normAutofit fontScale="90000"/>
          </a:bodyPr>
          <a:lstStyle/>
          <a:p>
            <a:r>
              <a:rPr lang="en-US" dirty="0"/>
              <a:t>Microsoft Teams Backend Services Powered by .NET Core</a:t>
            </a:r>
          </a:p>
        </p:txBody>
      </p:sp>
      <p:sp>
        <p:nvSpPr>
          <p:cNvPr id="3" name="Subtitle 2">
            <a:extLst>
              <a:ext uri="{FF2B5EF4-FFF2-40B4-BE49-F238E27FC236}">
                <a16:creationId xmlns:a16="http://schemas.microsoft.com/office/drawing/2014/main" id="{D8D53EF0-741B-FABA-3A92-7027C393D23C}"/>
              </a:ext>
            </a:extLst>
          </p:cNvPr>
          <p:cNvSpPr>
            <a:spLocks noGrp="1"/>
          </p:cNvSpPr>
          <p:nvPr>
            <p:ph type="subTitle" idx="1"/>
          </p:nvPr>
        </p:nvSpPr>
        <p:spPr>
          <a:xfrm>
            <a:off x="838200" y="4641129"/>
            <a:ext cx="9144000" cy="845734"/>
          </a:xfrm>
        </p:spPr>
        <p:txBody>
          <a:bodyPr/>
          <a:lstStyle/>
          <a:p>
            <a:r>
              <a:rPr lang="en-US" dirty="0"/>
              <a:t>Marwa El-Dafrawy</a:t>
            </a:r>
          </a:p>
          <a:p>
            <a:r>
              <a:rPr lang="en-US" dirty="0"/>
              <a:t>Engineering Manager in Microsoft Teams</a:t>
            </a:r>
          </a:p>
          <a:p>
            <a:endParaRPr lang="en-US" dirty="0"/>
          </a:p>
        </p:txBody>
      </p:sp>
    </p:spTree>
    <p:extLst>
      <p:ext uri="{BB962C8B-B14F-4D97-AF65-F5344CB8AC3E}">
        <p14:creationId xmlns:p14="http://schemas.microsoft.com/office/powerpoint/2010/main" val="245598781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848AF0-3BAE-F08E-29EA-EDC5F419CDB0}"/>
              </a:ext>
            </a:extLst>
          </p:cNvPr>
          <p:cNvSpPr>
            <a:spLocks noGrp="1"/>
          </p:cNvSpPr>
          <p:nvPr>
            <p:ph type="title"/>
          </p:nvPr>
        </p:nvSpPr>
        <p:spPr/>
        <p:txBody>
          <a:bodyPr/>
          <a:lstStyle/>
          <a:p>
            <a:r>
              <a:rPr lang="en-US" dirty="0">
                <a:latin typeface="Open Sans Light"/>
                <a:ea typeface="Open Sans Light"/>
                <a:cs typeface="Open Sans Light"/>
              </a:rPr>
              <a:t>Agenda</a:t>
            </a:r>
            <a:endParaRPr lang="en-US" dirty="0"/>
          </a:p>
        </p:txBody>
      </p:sp>
      <p:sp>
        <p:nvSpPr>
          <p:cNvPr id="3" name="Content Placeholder 2">
            <a:extLst>
              <a:ext uri="{FF2B5EF4-FFF2-40B4-BE49-F238E27FC236}">
                <a16:creationId xmlns:a16="http://schemas.microsoft.com/office/drawing/2014/main" id="{0A8E0072-F383-D287-F6BE-296479C9CF20}"/>
              </a:ext>
            </a:extLst>
          </p:cNvPr>
          <p:cNvSpPr>
            <a:spLocks noGrp="1"/>
          </p:cNvSpPr>
          <p:nvPr>
            <p:ph idx="1"/>
          </p:nvPr>
        </p:nvSpPr>
        <p:spPr/>
        <p:txBody>
          <a:bodyPr/>
          <a:lstStyle/>
          <a:p>
            <a:pPr algn="l" fontAlgn="base">
              <a:buFont typeface="Wingdings" panose="05000000000000000000" pitchFamily="2" charset="2"/>
              <a:buChar char="Ø"/>
            </a:pPr>
            <a:r>
              <a:rPr lang="en-US" sz="3200" b="0" i="0" dirty="0">
                <a:effectLst/>
                <a:latin typeface="Calibri" panose="020F0502020204030204" pitchFamily="34" charset="0"/>
              </a:rPr>
              <a:t> Why did we move to .NET Core?</a:t>
            </a:r>
          </a:p>
          <a:p>
            <a:pPr algn="l" fontAlgn="base">
              <a:buFont typeface="Wingdings" panose="05000000000000000000" pitchFamily="2" charset="2"/>
              <a:buChar char="Ø"/>
            </a:pPr>
            <a:r>
              <a:rPr lang="en-US" sz="3200" b="0" i="0" dirty="0">
                <a:effectLst/>
                <a:latin typeface="Calibri" panose="020F0502020204030204" pitchFamily="34" charset="0"/>
              </a:rPr>
              <a:t> What services were migrated</a:t>
            </a:r>
          </a:p>
          <a:p>
            <a:pPr algn="l" fontAlgn="base">
              <a:buFont typeface="Wingdings" panose="05000000000000000000" pitchFamily="2" charset="2"/>
              <a:buChar char="Ø"/>
            </a:pPr>
            <a:r>
              <a:rPr lang="en-US" sz="3200" b="0" i="0" dirty="0">
                <a:effectLst/>
                <a:latin typeface="Calibri" panose="020F0502020204030204" pitchFamily="34" charset="0"/>
              </a:rPr>
              <a:t> .NET Core migration </a:t>
            </a:r>
            <a:r>
              <a:rPr lang="en-US" sz="3200" dirty="0">
                <a:latin typeface="Calibri" panose="020F0502020204030204" pitchFamily="34" charset="0"/>
              </a:rPr>
              <a:t>r</a:t>
            </a:r>
            <a:r>
              <a:rPr lang="en-US" sz="3200" b="0" i="0" dirty="0">
                <a:effectLst/>
                <a:latin typeface="Calibri" panose="020F0502020204030204" pitchFamily="34" charset="0"/>
              </a:rPr>
              <a:t>esults</a:t>
            </a:r>
          </a:p>
          <a:p>
            <a:pPr algn="l" fontAlgn="base">
              <a:buFont typeface="Wingdings" panose="05000000000000000000" pitchFamily="2" charset="2"/>
              <a:buChar char="Ø"/>
            </a:pPr>
            <a:r>
              <a:rPr lang="en-US" sz="3200" b="0" i="0" dirty="0">
                <a:effectLst/>
                <a:latin typeface="Calibri" panose="020F0502020204030204" pitchFamily="34" charset="0"/>
              </a:rPr>
              <a:t> </a:t>
            </a:r>
            <a:r>
              <a:rPr lang="en-US" sz="3200" dirty="0">
                <a:latin typeface="Calibri" panose="020F0502020204030204" pitchFamily="34" charset="0"/>
              </a:rPr>
              <a:t>Approach taken during the migration</a:t>
            </a:r>
          </a:p>
          <a:p>
            <a:pPr algn="l" fontAlgn="base">
              <a:buFont typeface="Wingdings" panose="05000000000000000000" pitchFamily="2" charset="2"/>
              <a:buChar char="Ø"/>
            </a:pPr>
            <a:r>
              <a:rPr lang="en-US" sz="3200" b="0" i="0" dirty="0">
                <a:effectLst/>
                <a:latin typeface="Calibri" panose="020F0502020204030204" pitchFamily="34" charset="0"/>
              </a:rPr>
              <a:t> Key Learnings and Challenges</a:t>
            </a:r>
          </a:p>
          <a:p>
            <a:pPr algn="l" fontAlgn="base">
              <a:buFont typeface="Wingdings" panose="05000000000000000000" pitchFamily="2" charset="2"/>
              <a:buChar char="Ø"/>
            </a:pPr>
            <a:r>
              <a:rPr lang="en-US" sz="3200" b="0" i="0" dirty="0">
                <a:effectLst/>
                <a:latin typeface="Calibri" panose="020F0502020204030204" pitchFamily="34" charset="0"/>
              </a:rPr>
              <a:t> What's next after .NET Core migration?</a:t>
            </a:r>
          </a:p>
          <a:p>
            <a:endParaRPr lang="en-US" dirty="0"/>
          </a:p>
          <a:p>
            <a:endParaRPr lang="en-US" dirty="0"/>
          </a:p>
        </p:txBody>
      </p:sp>
    </p:spTree>
    <p:extLst>
      <p:ext uri="{BB962C8B-B14F-4D97-AF65-F5344CB8AC3E}">
        <p14:creationId xmlns:p14="http://schemas.microsoft.com/office/powerpoint/2010/main" val="266978309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C360E1-E2B0-63AB-99A4-2041755E844E}"/>
              </a:ext>
            </a:extLst>
          </p:cNvPr>
          <p:cNvSpPr>
            <a:spLocks noGrp="1"/>
          </p:cNvSpPr>
          <p:nvPr>
            <p:ph type="title"/>
          </p:nvPr>
        </p:nvSpPr>
        <p:spPr/>
        <p:txBody>
          <a:bodyPr/>
          <a:lstStyle/>
          <a:p>
            <a:r>
              <a:rPr lang="en-US" dirty="0"/>
              <a:t>Why .NET Core?</a:t>
            </a:r>
          </a:p>
        </p:txBody>
      </p:sp>
      <p:sp>
        <p:nvSpPr>
          <p:cNvPr id="3" name="Content Placeholder 2">
            <a:extLst>
              <a:ext uri="{FF2B5EF4-FFF2-40B4-BE49-F238E27FC236}">
                <a16:creationId xmlns:a16="http://schemas.microsoft.com/office/drawing/2014/main" id="{7FB3226D-7D80-408D-0142-31BE03F9E416}"/>
              </a:ext>
            </a:extLst>
          </p:cNvPr>
          <p:cNvSpPr>
            <a:spLocks noGrp="1"/>
          </p:cNvSpPr>
          <p:nvPr>
            <p:ph idx="1"/>
          </p:nvPr>
        </p:nvSpPr>
        <p:spPr/>
        <p:txBody>
          <a:bodyPr>
            <a:normAutofit fontScale="92500" lnSpcReduction="10000"/>
          </a:bodyPr>
          <a:lstStyle/>
          <a:p>
            <a:pPr>
              <a:buFont typeface="Wingdings" panose="05000000000000000000" pitchFamily="2" charset="2"/>
              <a:buChar char="Ø"/>
            </a:pPr>
            <a:r>
              <a:rPr lang="en-US" sz="2000" dirty="0">
                <a:solidFill>
                  <a:schemeClr val="bg1"/>
                </a:solidFill>
              </a:rPr>
              <a:t> </a:t>
            </a:r>
            <a:r>
              <a:rPr lang="en-US" sz="2400" dirty="0">
                <a:solidFill>
                  <a:schemeClr val="bg1"/>
                </a:solidFill>
              </a:rPr>
              <a:t>Performance and cost-efficiency improvements</a:t>
            </a:r>
          </a:p>
          <a:p>
            <a:pPr marL="0" indent="0">
              <a:buNone/>
            </a:pPr>
            <a:r>
              <a:rPr lang="en-US" sz="2400" dirty="0">
                <a:solidFill>
                  <a:schemeClr val="bg1"/>
                </a:solidFill>
              </a:rPr>
              <a:t> </a:t>
            </a:r>
          </a:p>
          <a:p>
            <a:pPr>
              <a:buFont typeface="Wingdings" panose="05000000000000000000" pitchFamily="2" charset="2"/>
              <a:buChar char="Ø"/>
            </a:pPr>
            <a:r>
              <a:rPr lang="en-US" sz="2400" dirty="0">
                <a:solidFill>
                  <a:schemeClr val="bg1"/>
                </a:solidFill>
              </a:rPr>
              <a:t> Cross-Platform Support</a:t>
            </a:r>
          </a:p>
          <a:p>
            <a:pPr>
              <a:buFont typeface="Wingdings" panose="05000000000000000000" pitchFamily="2" charset="2"/>
              <a:buChar char="Ø"/>
            </a:pPr>
            <a:endParaRPr lang="en-US" sz="2400" dirty="0">
              <a:solidFill>
                <a:schemeClr val="bg1"/>
              </a:solidFill>
            </a:endParaRPr>
          </a:p>
          <a:p>
            <a:pPr>
              <a:buFont typeface="Wingdings" panose="05000000000000000000" pitchFamily="2" charset="2"/>
              <a:buChar char="Ø"/>
            </a:pPr>
            <a:r>
              <a:rPr lang="en-US" sz="2400" dirty="0">
                <a:solidFill>
                  <a:schemeClr val="bg1"/>
                </a:solidFill>
              </a:rPr>
              <a:t> Ability to host on Kestrel and Docker</a:t>
            </a:r>
          </a:p>
          <a:p>
            <a:pPr marL="0" indent="0">
              <a:buNone/>
            </a:pPr>
            <a:r>
              <a:rPr lang="en-US" sz="2400" dirty="0">
                <a:solidFill>
                  <a:schemeClr val="bg1"/>
                </a:solidFill>
              </a:rPr>
              <a:t> </a:t>
            </a:r>
          </a:p>
          <a:p>
            <a:pPr>
              <a:buFont typeface="Wingdings" panose="05000000000000000000" pitchFamily="2" charset="2"/>
              <a:buChar char="Ø"/>
            </a:pPr>
            <a:r>
              <a:rPr lang="en-US" sz="2400" dirty="0">
                <a:solidFill>
                  <a:schemeClr val="bg1"/>
                </a:solidFill>
              </a:rPr>
              <a:t> Support for latest transports like Http/3 QUIC</a:t>
            </a:r>
          </a:p>
          <a:p>
            <a:pPr>
              <a:buFont typeface="Wingdings" panose="05000000000000000000" pitchFamily="2" charset="2"/>
              <a:buChar char="Ø"/>
            </a:pPr>
            <a:endParaRPr lang="en-US" sz="2400" dirty="0">
              <a:solidFill>
                <a:schemeClr val="bg1"/>
              </a:solidFill>
            </a:endParaRPr>
          </a:p>
          <a:p>
            <a:pPr>
              <a:buFont typeface="Wingdings" panose="05000000000000000000" pitchFamily="2" charset="2"/>
              <a:buChar char="Ø"/>
            </a:pPr>
            <a:r>
              <a:rPr lang="en-US" sz="2400" dirty="0"/>
              <a:t> Testability</a:t>
            </a:r>
          </a:p>
          <a:p>
            <a:pPr>
              <a:buFont typeface="Wingdings" panose="05000000000000000000" pitchFamily="2" charset="2"/>
              <a:buChar char="Ø"/>
            </a:pPr>
            <a:endParaRPr lang="en-US" sz="2400" dirty="0"/>
          </a:p>
          <a:p>
            <a:pPr>
              <a:buFont typeface="Wingdings" panose="05000000000000000000" pitchFamily="2" charset="2"/>
              <a:buChar char="Ø"/>
            </a:pPr>
            <a:r>
              <a:rPr lang="en-US" sz="2400" dirty="0"/>
              <a:t> Built-in dependency injection</a:t>
            </a:r>
          </a:p>
          <a:p>
            <a:pPr marL="0" indent="0">
              <a:buNone/>
            </a:pPr>
            <a:endParaRPr lang="en-US" sz="2400" dirty="0"/>
          </a:p>
          <a:p>
            <a:pPr marL="0" indent="0">
              <a:buNone/>
            </a:pPr>
            <a:endParaRPr lang="en-US" dirty="0"/>
          </a:p>
        </p:txBody>
      </p:sp>
    </p:spTree>
    <p:extLst>
      <p:ext uri="{BB962C8B-B14F-4D97-AF65-F5344CB8AC3E}">
        <p14:creationId xmlns:p14="http://schemas.microsoft.com/office/powerpoint/2010/main" val="64574662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F3802A-8E62-D3B3-4BA7-2A7BB6C75207}"/>
              </a:ext>
            </a:extLst>
          </p:cNvPr>
          <p:cNvSpPr>
            <a:spLocks noGrp="1"/>
          </p:cNvSpPr>
          <p:nvPr>
            <p:ph type="title"/>
          </p:nvPr>
        </p:nvSpPr>
        <p:spPr/>
        <p:txBody>
          <a:bodyPr/>
          <a:lstStyle/>
          <a:p>
            <a:r>
              <a:rPr lang="en-US" dirty="0"/>
              <a:t>How many services are running on .NET Core?</a:t>
            </a:r>
          </a:p>
        </p:txBody>
      </p:sp>
      <p:sp>
        <p:nvSpPr>
          <p:cNvPr id="3" name="Content Placeholder 2">
            <a:extLst>
              <a:ext uri="{FF2B5EF4-FFF2-40B4-BE49-F238E27FC236}">
                <a16:creationId xmlns:a16="http://schemas.microsoft.com/office/drawing/2014/main" id="{03AD0A81-A69D-A127-9778-399DA17140E9}"/>
              </a:ext>
            </a:extLst>
          </p:cNvPr>
          <p:cNvSpPr>
            <a:spLocks noGrp="1"/>
          </p:cNvSpPr>
          <p:nvPr>
            <p:ph idx="1"/>
          </p:nvPr>
        </p:nvSpPr>
        <p:spPr/>
        <p:txBody>
          <a:bodyPr>
            <a:normAutofit lnSpcReduction="10000"/>
          </a:bodyPr>
          <a:lstStyle/>
          <a:p>
            <a:pPr>
              <a:buFont typeface="Wingdings" panose="05000000000000000000" pitchFamily="2" charset="2"/>
              <a:buChar char="Ø"/>
            </a:pPr>
            <a:r>
              <a:rPr lang="en-US" sz="2000" b="1" dirty="0"/>
              <a:t> 122 services are planned for migration</a:t>
            </a:r>
          </a:p>
          <a:p>
            <a:pPr>
              <a:buFont typeface="Wingdings" panose="05000000000000000000" pitchFamily="2" charset="2"/>
              <a:buChar char="Ø"/>
            </a:pPr>
            <a:r>
              <a:rPr lang="en-US" sz="2000" b="1" dirty="0"/>
              <a:t> 37 services were successfully migrated to .NET Core in the past 2 years</a:t>
            </a:r>
          </a:p>
          <a:p>
            <a:pPr>
              <a:buFont typeface="Wingdings" panose="05000000000000000000" pitchFamily="2" charset="2"/>
              <a:buChar char="Ø"/>
            </a:pPr>
            <a:r>
              <a:rPr lang="en-US" sz="2000" b="1" dirty="0"/>
              <a:t> 30 services are work in progress</a:t>
            </a:r>
          </a:p>
          <a:p>
            <a:pPr marL="0" indent="0">
              <a:buNone/>
            </a:pPr>
            <a:endParaRPr lang="en-US" sz="2000" b="1" dirty="0"/>
          </a:p>
          <a:p>
            <a:pPr marL="0" indent="0">
              <a:buNone/>
            </a:pPr>
            <a:r>
              <a:rPr lang="en-US" sz="2000" b="1" dirty="0"/>
              <a:t>Broker Service</a:t>
            </a:r>
            <a:endParaRPr lang="en-US" dirty="0"/>
          </a:p>
          <a:p>
            <a:pPr lvl="1">
              <a:buFont typeface="Wingdings" panose="05000000000000000000" pitchFamily="2" charset="2"/>
              <a:buChar char="Ø"/>
            </a:pPr>
            <a:r>
              <a:rPr lang="en-US" sz="2000" dirty="0"/>
              <a:t>Transport used to send notifications from server to client</a:t>
            </a:r>
          </a:p>
          <a:p>
            <a:pPr lvl="1">
              <a:buFont typeface="Wingdings" panose="05000000000000000000" pitchFamily="2" charset="2"/>
              <a:buChar char="Ø"/>
            </a:pPr>
            <a:r>
              <a:rPr lang="en-US" sz="2000" dirty="0"/>
              <a:t>Broker is designed as a Pub-Sub model</a:t>
            </a:r>
          </a:p>
          <a:p>
            <a:pPr lvl="1">
              <a:buFont typeface="Wingdings" panose="05000000000000000000" pitchFamily="2" charset="2"/>
              <a:buChar char="Ø"/>
            </a:pPr>
            <a:r>
              <a:rPr lang="en-US" sz="2000" dirty="0"/>
              <a:t>Broker processes around 63 Billion requests a day</a:t>
            </a:r>
          </a:p>
          <a:p>
            <a:pPr lvl="1">
              <a:buFont typeface="Wingdings" panose="05000000000000000000" pitchFamily="2" charset="2"/>
              <a:buChar char="Ø"/>
            </a:pPr>
            <a:endParaRPr lang="en-US" sz="2000" dirty="0"/>
          </a:p>
          <a:p>
            <a:pPr lvl="1">
              <a:buFont typeface="Wingdings" panose="05000000000000000000" pitchFamily="2" charset="2"/>
              <a:buChar char="Ø"/>
            </a:pPr>
            <a:endParaRPr lang="en-US" sz="2000" dirty="0"/>
          </a:p>
          <a:p>
            <a:pPr marL="0" indent="0">
              <a:buNone/>
            </a:pPr>
            <a:r>
              <a:rPr lang="en-US" sz="2000" b="1" dirty="0"/>
              <a:t>Conversation Service</a:t>
            </a:r>
            <a:endParaRPr lang="en-US" sz="2000" dirty="0"/>
          </a:p>
          <a:p>
            <a:pPr lvl="1">
              <a:buFont typeface="Wingdings" panose="05000000000000000000" pitchFamily="2" charset="2"/>
              <a:buChar char="Ø"/>
            </a:pPr>
            <a:r>
              <a:rPr lang="en-US" sz="2000" dirty="0"/>
              <a:t>Managing modalities for Signaling services</a:t>
            </a:r>
          </a:p>
          <a:p>
            <a:pPr lvl="1">
              <a:buFont typeface="Wingdings" panose="05000000000000000000" pitchFamily="2" charset="2"/>
              <a:buChar char="Ø"/>
            </a:pPr>
            <a:r>
              <a:rPr lang="en-US" sz="2000" dirty="0"/>
              <a:t>Processes around 600 billion requests a day </a:t>
            </a:r>
          </a:p>
          <a:p>
            <a:pPr lvl="1">
              <a:buFont typeface="Wingdings" panose="05000000000000000000" pitchFamily="2" charset="2"/>
              <a:buChar char="Ø"/>
            </a:pPr>
            <a:endParaRPr lang="en-US" sz="2000" dirty="0"/>
          </a:p>
          <a:p>
            <a:endParaRPr lang="en-US" dirty="0"/>
          </a:p>
        </p:txBody>
      </p:sp>
    </p:spTree>
    <p:extLst>
      <p:ext uri="{BB962C8B-B14F-4D97-AF65-F5344CB8AC3E}">
        <p14:creationId xmlns:p14="http://schemas.microsoft.com/office/powerpoint/2010/main" val="74238275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F200C98A-ABBF-8A9B-C599-F5768343B464}"/>
              </a:ext>
            </a:extLst>
          </p:cNvPr>
          <p:cNvSpPr>
            <a:spLocks noGrp="1"/>
          </p:cNvSpPr>
          <p:nvPr>
            <p:ph sz="half" idx="2"/>
          </p:nvPr>
        </p:nvSpPr>
        <p:spPr/>
        <p:txBody>
          <a:bodyPr/>
          <a:lstStyle/>
          <a:p>
            <a:pPr>
              <a:buFont typeface="Wingdings" panose="05000000000000000000" pitchFamily="2" charset="2"/>
              <a:buChar char="Ø"/>
            </a:pPr>
            <a:r>
              <a:rPr lang="en-US" sz="2000" dirty="0"/>
              <a:t> 50% Reduction in Total Cores</a:t>
            </a:r>
          </a:p>
          <a:p>
            <a:pPr>
              <a:buFont typeface="Wingdings" panose="05000000000000000000" pitchFamily="2" charset="2"/>
              <a:buChar char="Ø"/>
            </a:pPr>
            <a:endParaRPr lang="en-US" sz="2000" dirty="0"/>
          </a:p>
          <a:p>
            <a:pPr>
              <a:buFont typeface="Wingdings" panose="05000000000000000000" pitchFamily="2" charset="2"/>
              <a:buChar char="Ø"/>
            </a:pPr>
            <a:r>
              <a:rPr lang="en-US" sz="2000" dirty="0"/>
              <a:t> 60% Reduction in API latencies</a:t>
            </a:r>
          </a:p>
          <a:p>
            <a:pPr>
              <a:buFont typeface="Wingdings" panose="05000000000000000000" pitchFamily="2" charset="2"/>
              <a:buChar char="Ø"/>
            </a:pPr>
            <a:endParaRPr lang="en-US" sz="2000" dirty="0"/>
          </a:p>
          <a:p>
            <a:pPr>
              <a:buFont typeface="Wingdings" panose="05000000000000000000" pitchFamily="2" charset="2"/>
              <a:buChar char="Ø"/>
            </a:pPr>
            <a:r>
              <a:rPr lang="en-US" sz="2000" dirty="0"/>
              <a:t> $0.5 million annual cost savings</a:t>
            </a:r>
          </a:p>
          <a:p>
            <a:endParaRPr lang="en-US" dirty="0"/>
          </a:p>
        </p:txBody>
      </p:sp>
      <p:sp>
        <p:nvSpPr>
          <p:cNvPr id="3" name="Title 2">
            <a:extLst>
              <a:ext uri="{FF2B5EF4-FFF2-40B4-BE49-F238E27FC236}">
                <a16:creationId xmlns:a16="http://schemas.microsoft.com/office/drawing/2014/main" id="{70EB0A68-329C-7B85-0D26-004C27E542C0}"/>
              </a:ext>
            </a:extLst>
          </p:cNvPr>
          <p:cNvSpPr>
            <a:spLocks noGrp="1"/>
          </p:cNvSpPr>
          <p:nvPr>
            <p:ph type="title"/>
          </p:nvPr>
        </p:nvSpPr>
        <p:spPr/>
        <p:txBody>
          <a:bodyPr/>
          <a:lstStyle/>
          <a:p>
            <a:r>
              <a:rPr lang="en-US" dirty="0"/>
              <a:t>Broker Results</a:t>
            </a:r>
          </a:p>
        </p:txBody>
      </p:sp>
      <p:pic>
        <p:nvPicPr>
          <p:cNvPr id="5" name="Graphic 4">
            <a:extLst>
              <a:ext uri="{FF2B5EF4-FFF2-40B4-BE49-F238E27FC236}">
                <a16:creationId xmlns:a16="http://schemas.microsoft.com/office/drawing/2014/main" id="{94E59EED-33C3-0B23-D7E2-72B31A8D78AF}"/>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5476461" y="366955"/>
            <a:ext cx="5128591" cy="2495515"/>
          </a:xfrm>
          <a:prstGeom prst="rect">
            <a:avLst/>
          </a:prstGeom>
        </p:spPr>
      </p:pic>
      <p:pic>
        <p:nvPicPr>
          <p:cNvPr id="2050" name="Picture 2">
            <a:extLst>
              <a:ext uri="{FF2B5EF4-FFF2-40B4-BE49-F238E27FC236}">
                <a16:creationId xmlns:a16="http://schemas.microsoft.com/office/drawing/2014/main" id="{213F10E2-C518-F4D2-DAA3-22FB52EAA2D7}"/>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5476462" y="3145734"/>
            <a:ext cx="5193196" cy="316647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79037792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A61DB405-99EF-5B83-5D9D-8A6CBE5A4002}"/>
              </a:ext>
            </a:extLst>
          </p:cNvPr>
          <p:cNvSpPr>
            <a:spLocks noGrp="1"/>
          </p:cNvSpPr>
          <p:nvPr>
            <p:ph sz="half" idx="2"/>
          </p:nvPr>
        </p:nvSpPr>
        <p:spPr/>
        <p:txBody>
          <a:bodyPr/>
          <a:lstStyle/>
          <a:p>
            <a:pPr>
              <a:buFont typeface="Wingdings" panose="05000000000000000000" pitchFamily="2" charset="2"/>
              <a:buChar char="Ø"/>
            </a:pPr>
            <a:r>
              <a:rPr lang="en-US" sz="2000" dirty="0"/>
              <a:t> 25-35% CPU Improvements</a:t>
            </a:r>
          </a:p>
          <a:p>
            <a:pPr>
              <a:buFont typeface="Wingdings" panose="05000000000000000000" pitchFamily="2" charset="2"/>
              <a:buChar char="Ø"/>
            </a:pPr>
            <a:endParaRPr lang="en-US" sz="2000" dirty="0"/>
          </a:p>
          <a:p>
            <a:pPr>
              <a:buFont typeface="Wingdings" panose="05000000000000000000" pitchFamily="2" charset="2"/>
              <a:buChar char="Ø"/>
            </a:pPr>
            <a:r>
              <a:rPr lang="en-US" sz="2000" dirty="0"/>
              <a:t> 20-30% Join Meeting Latency Improvements</a:t>
            </a:r>
          </a:p>
          <a:p>
            <a:pPr>
              <a:buFont typeface="Wingdings" panose="05000000000000000000" pitchFamily="2" charset="2"/>
              <a:buChar char="Ø"/>
            </a:pPr>
            <a:endParaRPr lang="en-US" sz="2000" dirty="0"/>
          </a:p>
          <a:p>
            <a:pPr>
              <a:buFont typeface="Wingdings" panose="05000000000000000000" pitchFamily="2" charset="2"/>
              <a:buChar char="Ø"/>
            </a:pPr>
            <a:r>
              <a:rPr lang="en-US" sz="2000" dirty="0"/>
              <a:t> $1.25 million annual cost savings</a:t>
            </a:r>
          </a:p>
          <a:p>
            <a:endParaRPr lang="en-US" dirty="0"/>
          </a:p>
        </p:txBody>
      </p:sp>
      <p:sp>
        <p:nvSpPr>
          <p:cNvPr id="3" name="Title 2">
            <a:extLst>
              <a:ext uri="{FF2B5EF4-FFF2-40B4-BE49-F238E27FC236}">
                <a16:creationId xmlns:a16="http://schemas.microsoft.com/office/drawing/2014/main" id="{726AE9F8-9BF6-9BD4-5908-00D35D07F0D9}"/>
              </a:ext>
            </a:extLst>
          </p:cNvPr>
          <p:cNvSpPr>
            <a:spLocks noGrp="1"/>
          </p:cNvSpPr>
          <p:nvPr>
            <p:ph type="title"/>
          </p:nvPr>
        </p:nvSpPr>
        <p:spPr/>
        <p:txBody>
          <a:bodyPr/>
          <a:lstStyle/>
          <a:p>
            <a:r>
              <a:rPr lang="en-US" dirty="0"/>
              <a:t>Conversation Service Results</a:t>
            </a:r>
          </a:p>
        </p:txBody>
      </p:sp>
      <p:pic>
        <p:nvPicPr>
          <p:cNvPr id="5" name="Picture 4">
            <a:extLst>
              <a:ext uri="{FF2B5EF4-FFF2-40B4-BE49-F238E27FC236}">
                <a16:creationId xmlns:a16="http://schemas.microsoft.com/office/drawing/2014/main" id="{938B5F10-410A-1EAF-2C7F-E1914107A992}"/>
              </a:ext>
            </a:extLst>
          </p:cNvPr>
          <p:cNvPicPr>
            <a:picLocks noChangeAspect="1"/>
          </p:cNvPicPr>
          <p:nvPr/>
        </p:nvPicPr>
        <p:blipFill>
          <a:blip r:embed="rId3"/>
          <a:stretch>
            <a:fillRect/>
          </a:stretch>
        </p:blipFill>
        <p:spPr>
          <a:xfrm>
            <a:off x="5421796" y="193814"/>
            <a:ext cx="5546033" cy="2951922"/>
          </a:xfrm>
          <a:prstGeom prst="rect">
            <a:avLst/>
          </a:prstGeom>
        </p:spPr>
      </p:pic>
      <p:pic>
        <p:nvPicPr>
          <p:cNvPr id="7" name="Picture 6">
            <a:extLst>
              <a:ext uri="{FF2B5EF4-FFF2-40B4-BE49-F238E27FC236}">
                <a16:creationId xmlns:a16="http://schemas.microsoft.com/office/drawing/2014/main" id="{3B2CC0DA-A2F0-585F-5BC4-70AC0AA67C24}"/>
              </a:ext>
            </a:extLst>
          </p:cNvPr>
          <p:cNvPicPr>
            <a:picLocks noChangeAspect="1"/>
          </p:cNvPicPr>
          <p:nvPr/>
        </p:nvPicPr>
        <p:blipFill>
          <a:blip r:embed="rId4"/>
          <a:stretch>
            <a:fillRect/>
          </a:stretch>
        </p:blipFill>
        <p:spPr>
          <a:xfrm>
            <a:off x="5468993" y="3712264"/>
            <a:ext cx="5546033" cy="2822713"/>
          </a:xfrm>
          <a:prstGeom prst="rect">
            <a:avLst/>
          </a:prstGeom>
        </p:spPr>
      </p:pic>
    </p:spTree>
    <p:extLst>
      <p:ext uri="{BB962C8B-B14F-4D97-AF65-F5344CB8AC3E}">
        <p14:creationId xmlns:p14="http://schemas.microsoft.com/office/powerpoint/2010/main" val="249187997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3DADC58D-4897-D5E0-B296-C191E1FCAB29}"/>
              </a:ext>
            </a:extLst>
          </p:cNvPr>
          <p:cNvSpPr>
            <a:spLocks noGrp="1"/>
          </p:cNvSpPr>
          <p:nvPr>
            <p:ph sz="half" idx="2"/>
          </p:nvPr>
        </p:nvSpPr>
        <p:spPr/>
        <p:txBody>
          <a:bodyPr/>
          <a:lstStyle/>
          <a:p>
            <a:pPr marL="0" indent="0">
              <a:buNone/>
            </a:pPr>
            <a:endParaRPr lang="en-US" dirty="0"/>
          </a:p>
          <a:p>
            <a:pPr>
              <a:buFont typeface="Wingdings" panose="05000000000000000000" pitchFamily="2" charset="2"/>
              <a:buChar char="Ø"/>
            </a:pPr>
            <a:r>
              <a:rPr lang="en-US" dirty="0"/>
              <a:t> 40%-56% CPU improvement </a:t>
            </a:r>
          </a:p>
          <a:p>
            <a:pPr>
              <a:buFont typeface="Wingdings" panose="05000000000000000000" pitchFamily="2" charset="2"/>
              <a:buChar char="Ø"/>
            </a:pPr>
            <a:endParaRPr lang="en-US" dirty="0"/>
          </a:p>
          <a:p>
            <a:pPr>
              <a:buFont typeface="Wingdings" panose="05000000000000000000" pitchFamily="2" charset="2"/>
              <a:buChar char="Ø"/>
            </a:pPr>
            <a:r>
              <a:rPr lang="en-US" dirty="0"/>
              <a:t> 40%-80% Join and Create Conversation Latency improvements</a:t>
            </a:r>
          </a:p>
          <a:p>
            <a:pPr lvl="1"/>
            <a:endParaRPr lang="en-US" dirty="0"/>
          </a:p>
          <a:p>
            <a:endParaRPr lang="en-US" dirty="0"/>
          </a:p>
        </p:txBody>
      </p:sp>
      <p:sp>
        <p:nvSpPr>
          <p:cNvPr id="3" name="Title 2">
            <a:extLst>
              <a:ext uri="{FF2B5EF4-FFF2-40B4-BE49-F238E27FC236}">
                <a16:creationId xmlns:a16="http://schemas.microsoft.com/office/drawing/2014/main" id="{53A9FD27-8D93-7FAB-45FC-0AC0F53D97C5}"/>
              </a:ext>
            </a:extLst>
          </p:cNvPr>
          <p:cNvSpPr>
            <a:spLocks noGrp="1"/>
          </p:cNvSpPr>
          <p:nvPr>
            <p:ph type="title"/>
          </p:nvPr>
        </p:nvSpPr>
        <p:spPr/>
        <p:txBody>
          <a:bodyPr/>
          <a:lstStyle/>
          <a:p>
            <a:r>
              <a:rPr lang="en-US" dirty="0"/>
              <a:t>Large Meetings Results</a:t>
            </a:r>
          </a:p>
        </p:txBody>
      </p:sp>
      <p:pic>
        <p:nvPicPr>
          <p:cNvPr id="8" name="Picture 7">
            <a:extLst>
              <a:ext uri="{FF2B5EF4-FFF2-40B4-BE49-F238E27FC236}">
                <a16:creationId xmlns:a16="http://schemas.microsoft.com/office/drawing/2014/main" id="{3AFAD606-8DBD-11A9-C8C0-D140E586285E}"/>
              </a:ext>
            </a:extLst>
          </p:cNvPr>
          <p:cNvPicPr>
            <a:picLocks noChangeAspect="1"/>
          </p:cNvPicPr>
          <p:nvPr/>
        </p:nvPicPr>
        <p:blipFill>
          <a:blip r:embed="rId3"/>
          <a:stretch>
            <a:fillRect/>
          </a:stretch>
        </p:blipFill>
        <p:spPr>
          <a:xfrm>
            <a:off x="5466508" y="858734"/>
            <a:ext cx="5779617" cy="2530509"/>
          </a:xfrm>
          <a:prstGeom prst="rect">
            <a:avLst/>
          </a:prstGeom>
        </p:spPr>
      </p:pic>
      <p:pic>
        <p:nvPicPr>
          <p:cNvPr id="10" name="Picture 9">
            <a:extLst>
              <a:ext uri="{FF2B5EF4-FFF2-40B4-BE49-F238E27FC236}">
                <a16:creationId xmlns:a16="http://schemas.microsoft.com/office/drawing/2014/main" id="{9C374208-478D-5FE3-0368-DB935A27E03C}"/>
              </a:ext>
            </a:extLst>
          </p:cNvPr>
          <p:cNvPicPr>
            <a:picLocks noChangeAspect="1"/>
          </p:cNvPicPr>
          <p:nvPr/>
        </p:nvPicPr>
        <p:blipFill>
          <a:blip r:embed="rId4"/>
          <a:stretch>
            <a:fillRect/>
          </a:stretch>
        </p:blipFill>
        <p:spPr>
          <a:xfrm>
            <a:off x="5466508" y="3707295"/>
            <a:ext cx="5779617" cy="2604916"/>
          </a:xfrm>
          <a:prstGeom prst="rect">
            <a:avLst/>
          </a:prstGeom>
        </p:spPr>
      </p:pic>
    </p:spTree>
    <p:extLst>
      <p:ext uri="{BB962C8B-B14F-4D97-AF65-F5344CB8AC3E}">
        <p14:creationId xmlns:p14="http://schemas.microsoft.com/office/powerpoint/2010/main" val="202289510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1A8B38-8981-A68C-36BB-0B0F93EAB3FB}"/>
              </a:ext>
            </a:extLst>
          </p:cNvPr>
          <p:cNvSpPr>
            <a:spLocks noGrp="1"/>
          </p:cNvSpPr>
          <p:nvPr>
            <p:ph type="title"/>
          </p:nvPr>
        </p:nvSpPr>
        <p:spPr/>
        <p:txBody>
          <a:bodyPr/>
          <a:lstStyle/>
          <a:p>
            <a:endParaRPr lang="en-US"/>
          </a:p>
        </p:txBody>
      </p:sp>
      <p:sp>
        <p:nvSpPr>
          <p:cNvPr id="7" name="Content Placeholder 6">
            <a:extLst>
              <a:ext uri="{FF2B5EF4-FFF2-40B4-BE49-F238E27FC236}">
                <a16:creationId xmlns:a16="http://schemas.microsoft.com/office/drawing/2014/main" id="{34338BE6-460C-43C8-F931-E5F90B802D67}"/>
              </a:ext>
            </a:extLst>
          </p:cNvPr>
          <p:cNvSpPr>
            <a:spLocks noGrp="1"/>
          </p:cNvSpPr>
          <p:nvPr>
            <p:ph idx="1"/>
          </p:nvPr>
        </p:nvSpPr>
        <p:spPr/>
        <p:txBody>
          <a:bodyPr/>
          <a:lstStyle/>
          <a:p>
            <a:endParaRPr lang="en-US"/>
          </a:p>
        </p:txBody>
      </p:sp>
      <p:pic>
        <p:nvPicPr>
          <p:cNvPr id="9" name="Graphic 8">
            <a:extLst>
              <a:ext uri="{FF2B5EF4-FFF2-40B4-BE49-F238E27FC236}">
                <a16:creationId xmlns:a16="http://schemas.microsoft.com/office/drawing/2014/main" id="{B0F72FA1-9707-72BF-854A-69AC8D94A27C}"/>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0" y="-99892"/>
            <a:ext cx="12192000" cy="6957892"/>
          </a:xfrm>
          <a:prstGeom prst="rect">
            <a:avLst/>
          </a:prstGeom>
        </p:spPr>
      </p:pic>
    </p:spTree>
    <p:extLst>
      <p:ext uri="{BB962C8B-B14F-4D97-AF65-F5344CB8AC3E}">
        <p14:creationId xmlns:p14="http://schemas.microsoft.com/office/powerpoint/2010/main" val="878396272"/>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Metadata/LabelInfo.xml><?xml version="1.0" encoding="utf-8"?>
<clbl:labelList xmlns:clbl="http://schemas.microsoft.com/office/2020/mipLabelMetadata">
  <clbl:label id="{f42aa342-8706-4288-bd11-ebb85995028c}" enabled="1" method="Standard" siteId="{72f988bf-86f1-41af-91ab-2d7cd011db47}" removed="0"/>
</clbl:labelList>
</file>

<file path=docProps/app.xml><?xml version="1.0" encoding="utf-8"?>
<Properties xmlns="http://schemas.openxmlformats.org/officeDocument/2006/extended-properties" xmlns:vt="http://schemas.openxmlformats.org/officeDocument/2006/docPropsVTypes">
  <TotalTime>2792</TotalTime>
  <Words>1324</Words>
  <Application>Microsoft Office PowerPoint</Application>
  <PresentationFormat>Widescreen</PresentationFormat>
  <Paragraphs>188</Paragraphs>
  <Slides>12</Slides>
  <Notes>10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12</vt:i4>
      </vt:variant>
    </vt:vector>
  </HeadingPairs>
  <TitlesOfParts>
    <vt:vector size="20" baseType="lpstr">
      <vt:lpstr>-apple-system</vt:lpstr>
      <vt:lpstr>Arial</vt:lpstr>
      <vt:lpstr>Calibri</vt:lpstr>
      <vt:lpstr>Open Sans</vt:lpstr>
      <vt:lpstr>Open Sans Light</vt:lpstr>
      <vt:lpstr>Segoe UI</vt:lpstr>
      <vt:lpstr>Wingdings</vt:lpstr>
      <vt:lpstr>Office Theme</vt:lpstr>
      <vt:lpstr>PowerPoint Presentation</vt:lpstr>
      <vt:lpstr>Microsoft Teams Backend Services Powered by .NET Core</vt:lpstr>
      <vt:lpstr>Agenda</vt:lpstr>
      <vt:lpstr>Why .NET Core?</vt:lpstr>
      <vt:lpstr>How many services are running on .NET Core?</vt:lpstr>
      <vt:lpstr>Broker Results</vt:lpstr>
      <vt:lpstr>Conversation Service Results</vt:lpstr>
      <vt:lpstr>Large Meetings Results</vt:lpstr>
      <vt:lpstr>PowerPoint Presentation</vt:lpstr>
      <vt:lpstr>Learnings and Challenges</vt:lpstr>
      <vt:lpstr>Other Learnings and Challenges</vt:lpstr>
      <vt:lpstr>What’s Next?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Jacob Dickey (Kforce)</dc:creator>
  <cp:lastModifiedBy>Jon Galloway</cp:lastModifiedBy>
  <cp:revision>19</cp:revision>
  <dcterms:created xsi:type="dcterms:W3CDTF">2022-10-11T15:09:05Z</dcterms:created>
  <dcterms:modified xsi:type="dcterms:W3CDTF">2022-11-18T01:39:58Z</dcterms:modified>
</cp:coreProperties>
</file>

<file path=docProps/thumbnail.jpeg>
</file>